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11"/>
  </p:notesMasterIdLst>
  <p:sldIdLst>
    <p:sldId id="256" r:id="rId2"/>
    <p:sldId id="258" r:id="rId3"/>
    <p:sldId id="304" r:id="rId4"/>
    <p:sldId id="305" r:id="rId5"/>
    <p:sldId id="261" r:id="rId6"/>
    <p:sldId id="306" r:id="rId7"/>
    <p:sldId id="260" r:id="rId8"/>
    <p:sldId id="308" r:id="rId9"/>
    <p:sldId id="281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4E6"/>
    <a:srgbClr val="B7B7B7"/>
    <a:srgbClr val="09224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209E95-5CCE-416B-A9CA-DD5E0C76ADF5}">
  <a:tblStyle styleId="{D2209E95-5CCE-416B-A9CA-DD5E0C76AD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0305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18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35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02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89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336c2bb6c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1336c2bb6c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4807500" cy="20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733950"/>
            <a:ext cx="22374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5654925" y="1312525"/>
            <a:ext cx="2852100" cy="2852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33575" y="1967900"/>
            <a:ext cx="4410900" cy="13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89425" y="539500"/>
            <a:ext cx="1046700" cy="13353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33575" y="3376700"/>
            <a:ext cx="27708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5397500" y="1055100"/>
            <a:ext cx="3033300" cy="30333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7" name="Google Shape;17;p3"/>
          <p:cNvGrpSpPr/>
          <p:nvPr/>
        </p:nvGrpSpPr>
        <p:grpSpPr>
          <a:xfrm>
            <a:off x="3660304" y="399825"/>
            <a:ext cx="1309796" cy="257750"/>
            <a:chOff x="-6337521" y="4362225"/>
            <a:chExt cx="1309796" cy="257750"/>
          </a:xfrm>
        </p:grpSpPr>
        <p:sp>
          <p:nvSpPr>
            <p:cNvPr id="18" name="Google Shape;18;p3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1"/>
          </p:nvPr>
        </p:nvSpPr>
        <p:spPr>
          <a:xfrm>
            <a:off x="1578601" y="2296975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2"/>
          </p:nvPr>
        </p:nvSpPr>
        <p:spPr>
          <a:xfrm>
            <a:off x="1578601" y="3954230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3"/>
          </p:nvPr>
        </p:nvSpPr>
        <p:spPr>
          <a:xfrm>
            <a:off x="5534500" y="3954200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4"/>
          </p:nvPr>
        </p:nvSpPr>
        <p:spPr>
          <a:xfrm>
            <a:off x="5534500" y="2296975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5" hasCustomPrompt="1"/>
          </p:nvPr>
        </p:nvSpPr>
        <p:spPr>
          <a:xfrm>
            <a:off x="796200" y="1633675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6" hasCustomPrompt="1"/>
          </p:nvPr>
        </p:nvSpPr>
        <p:spPr>
          <a:xfrm>
            <a:off x="4750950" y="3290775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7" hasCustomPrompt="1"/>
          </p:nvPr>
        </p:nvSpPr>
        <p:spPr>
          <a:xfrm>
            <a:off x="796200" y="3290900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8" hasCustomPrompt="1"/>
          </p:nvPr>
        </p:nvSpPr>
        <p:spPr>
          <a:xfrm>
            <a:off x="4750950" y="1633575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9"/>
          </p:nvPr>
        </p:nvSpPr>
        <p:spPr>
          <a:xfrm>
            <a:off x="1578600" y="1633675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3"/>
          </p:nvPr>
        </p:nvSpPr>
        <p:spPr>
          <a:xfrm>
            <a:off x="1578600" y="3290939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4"/>
          </p:nvPr>
        </p:nvSpPr>
        <p:spPr>
          <a:xfrm>
            <a:off x="5534500" y="3290901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5"/>
          </p:nvPr>
        </p:nvSpPr>
        <p:spPr>
          <a:xfrm>
            <a:off x="5534500" y="1633675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72" name="Google Shape;172;p13"/>
          <p:cNvGrpSpPr/>
          <p:nvPr/>
        </p:nvGrpSpPr>
        <p:grpSpPr>
          <a:xfrm>
            <a:off x="7527475" y="-437123"/>
            <a:ext cx="2304049" cy="2076084"/>
            <a:chOff x="7527475" y="-437123"/>
            <a:chExt cx="2304049" cy="2076084"/>
          </a:xfrm>
        </p:grpSpPr>
        <p:sp>
          <p:nvSpPr>
            <p:cNvPr id="173" name="Google Shape;173;p13"/>
            <p:cNvSpPr/>
            <p:nvPr/>
          </p:nvSpPr>
          <p:spPr>
            <a:xfrm rot="-5400000" flipH="1">
              <a:off x="7653475" y="-58150"/>
              <a:ext cx="1554600" cy="15486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3"/>
            <p:cNvGrpSpPr/>
            <p:nvPr/>
          </p:nvGrpSpPr>
          <p:grpSpPr>
            <a:xfrm>
              <a:off x="7527475" y="-190576"/>
              <a:ext cx="2304049" cy="1829537"/>
              <a:chOff x="7267300" y="-366311"/>
              <a:chExt cx="2304049" cy="1829537"/>
            </a:xfrm>
          </p:grpSpPr>
          <p:sp>
            <p:nvSpPr>
              <p:cNvPr id="175" name="Google Shape;175;p13"/>
              <p:cNvSpPr/>
              <p:nvPr/>
            </p:nvSpPr>
            <p:spPr>
              <a:xfrm rot="2699366" flipH="1">
                <a:off x="8496503" y="490078"/>
                <a:ext cx="1150392" cy="262619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7719598" y="153426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3"/>
              <p:cNvSpPr/>
              <p:nvPr/>
            </p:nvSpPr>
            <p:spPr>
              <a:xfrm rot="2699336" flipH="1">
                <a:off x="7177884" y="-7536"/>
                <a:ext cx="1098632" cy="20195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" name="Google Shape;178;p13"/>
            <p:cNvSpPr/>
            <p:nvPr/>
          </p:nvSpPr>
          <p:spPr>
            <a:xfrm rot="2700000">
              <a:off x="7775558" y="-183425"/>
              <a:ext cx="770464" cy="12770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713225" y="4090900"/>
            <a:ext cx="462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713225" y="1207500"/>
            <a:ext cx="4620900" cy="277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6011304" y="4511176"/>
            <a:ext cx="1309796" cy="257750"/>
            <a:chOff x="-6337521" y="4362225"/>
            <a:chExt cx="1309796" cy="257750"/>
          </a:xfrm>
        </p:grpSpPr>
        <p:sp>
          <p:nvSpPr>
            <p:cNvPr id="183" name="Google Shape;183;p14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6326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subTitle" idx="1"/>
          </p:nvPr>
        </p:nvSpPr>
        <p:spPr>
          <a:xfrm>
            <a:off x="713225" y="1797375"/>
            <a:ext cx="46326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4"/>
          <p:cNvSpPr>
            <a:spLocks noGrp="1"/>
          </p:cNvSpPr>
          <p:nvPr>
            <p:ph type="pic" idx="2"/>
          </p:nvPr>
        </p:nvSpPr>
        <p:spPr>
          <a:xfrm>
            <a:off x="5397500" y="1055100"/>
            <a:ext cx="3033300" cy="30333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396" name="Google Shape;396;p24"/>
          <p:cNvGrpSpPr/>
          <p:nvPr/>
        </p:nvGrpSpPr>
        <p:grpSpPr>
          <a:xfrm>
            <a:off x="5143404" y="399825"/>
            <a:ext cx="1309796" cy="257750"/>
            <a:chOff x="-6337521" y="4362225"/>
            <a:chExt cx="1309796" cy="257750"/>
          </a:xfrm>
        </p:grpSpPr>
        <p:sp>
          <p:nvSpPr>
            <p:cNvPr id="397" name="Google Shape;397;p24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" name="Google Shape;407;p24"/>
          <p:cNvSpPr txBox="1"/>
          <p:nvPr/>
        </p:nvSpPr>
        <p:spPr>
          <a:xfrm>
            <a:off x="713225" y="3644075"/>
            <a:ext cx="36051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This presentation template was created by </a:t>
            </a:r>
            <a:r>
              <a:rPr lang="en" sz="1000" b="1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000" b="1" u="sng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5"/>
          <p:cNvGrpSpPr/>
          <p:nvPr/>
        </p:nvGrpSpPr>
        <p:grpSpPr>
          <a:xfrm>
            <a:off x="7267300" y="-374475"/>
            <a:ext cx="2456449" cy="5138686"/>
            <a:chOff x="7267300" y="-374475"/>
            <a:chExt cx="2456449" cy="5138686"/>
          </a:xfrm>
        </p:grpSpPr>
        <p:grpSp>
          <p:nvGrpSpPr>
            <p:cNvPr id="410" name="Google Shape;410;p25"/>
            <p:cNvGrpSpPr/>
            <p:nvPr/>
          </p:nvGrpSpPr>
          <p:grpSpPr>
            <a:xfrm>
              <a:off x="7432804" y="4506461"/>
              <a:ext cx="1309796" cy="257750"/>
              <a:chOff x="-6337521" y="4362225"/>
              <a:chExt cx="1309796" cy="257750"/>
            </a:xfrm>
          </p:grpSpPr>
          <p:sp>
            <p:nvSpPr>
              <p:cNvPr id="411" name="Google Shape;411;p25"/>
              <p:cNvSpPr/>
              <p:nvPr/>
            </p:nvSpPr>
            <p:spPr>
              <a:xfrm>
                <a:off x="-591797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-5713862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-5509750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>
                <a:off x="-5305637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-510152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-633752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-6133409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-5929296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-5725184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-552107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25"/>
            <p:cNvGrpSpPr/>
            <p:nvPr/>
          </p:nvGrpSpPr>
          <p:grpSpPr>
            <a:xfrm>
              <a:off x="7267300" y="-374475"/>
              <a:ext cx="2456449" cy="1917411"/>
              <a:chOff x="7267300" y="-366311"/>
              <a:chExt cx="2456449" cy="1917411"/>
            </a:xfrm>
          </p:grpSpPr>
          <p:sp>
            <p:nvSpPr>
              <p:cNvPr id="422" name="Google Shape;422;p25"/>
              <p:cNvSpPr/>
              <p:nvPr/>
            </p:nvSpPr>
            <p:spPr>
              <a:xfrm rot="-5400000" flipH="1">
                <a:off x="7653475" y="-500"/>
                <a:ext cx="1554600" cy="1548600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 rot="2699366" flipH="1">
                <a:off x="8648903" y="642478"/>
                <a:ext cx="1150392" cy="262619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7719598" y="153426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 rot="2699336" flipH="1">
                <a:off x="7177884" y="-7536"/>
                <a:ext cx="1098632" cy="20195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26"/>
          <p:cNvGrpSpPr/>
          <p:nvPr/>
        </p:nvGrpSpPr>
        <p:grpSpPr>
          <a:xfrm>
            <a:off x="7267300" y="387525"/>
            <a:ext cx="2456449" cy="5138686"/>
            <a:chOff x="7267300" y="387525"/>
            <a:chExt cx="2456449" cy="5138686"/>
          </a:xfrm>
        </p:grpSpPr>
        <p:grpSp>
          <p:nvGrpSpPr>
            <p:cNvPr id="428" name="Google Shape;428;p26"/>
            <p:cNvGrpSpPr/>
            <p:nvPr/>
          </p:nvGrpSpPr>
          <p:grpSpPr>
            <a:xfrm rot="10800000" flipH="1">
              <a:off x="7432804" y="387525"/>
              <a:ext cx="1309796" cy="257750"/>
              <a:chOff x="-6337521" y="4362225"/>
              <a:chExt cx="1309796" cy="257750"/>
            </a:xfrm>
          </p:grpSpPr>
          <p:sp>
            <p:nvSpPr>
              <p:cNvPr id="429" name="Google Shape;429;p26"/>
              <p:cNvSpPr/>
              <p:nvPr/>
            </p:nvSpPr>
            <p:spPr>
              <a:xfrm>
                <a:off x="-591797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6"/>
              <p:cNvSpPr/>
              <p:nvPr/>
            </p:nvSpPr>
            <p:spPr>
              <a:xfrm>
                <a:off x="-5713862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6"/>
              <p:cNvSpPr/>
              <p:nvPr/>
            </p:nvSpPr>
            <p:spPr>
              <a:xfrm>
                <a:off x="-5509750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6"/>
              <p:cNvSpPr/>
              <p:nvPr/>
            </p:nvSpPr>
            <p:spPr>
              <a:xfrm>
                <a:off x="-5305637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6"/>
              <p:cNvSpPr/>
              <p:nvPr/>
            </p:nvSpPr>
            <p:spPr>
              <a:xfrm>
                <a:off x="-510152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6"/>
              <p:cNvSpPr/>
              <p:nvPr/>
            </p:nvSpPr>
            <p:spPr>
              <a:xfrm>
                <a:off x="-633752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6"/>
              <p:cNvSpPr/>
              <p:nvPr/>
            </p:nvSpPr>
            <p:spPr>
              <a:xfrm>
                <a:off x="-6133409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6"/>
              <p:cNvSpPr/>
              <p:nvPr/>
            </p:nvSpPr>
            <p:spPr>
              <a:xfrm>
                <a:off x="-5929296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-5725184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-552107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26"/>
            <p:cNvGrpSpPr/>
            <p:nvPr/>
          </p:nvGrpSpPr>
          <p:grpSpPr>
            <a:xfrm rot="10800000" flipH="1">
              <a:off x="7267300" y="3608800"/>
              <a:ext cx="2456449" cy="1917411"/>
              <a:chOff x="7267300" y="-366311"/>
              <a:chExt cx="2456449" cy="1917411"/>
            </a:xfrm>
          </p:grpSpPr>
          <p:sp>
            <p:nvSpPr>
              <p:cNvPr id="440" name="Google Shape;440;p26"/>
              <p:cNvSpPr/>
              <p:nvPr/>
            </p:nvSpPr>
            <p:spPr>
              <a:xfrm rot="-5400000" flipH="1">
                <a:off x="7653475" y="-500"/>
                <a:ext cx="1554600" cy="1548600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 rot="2699366" flipH="1">
                <a:off x="8648903" y="642478"/>
                <a:ext cx="1150392" cy="262619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7719598" y="153426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2699336" flipH="1">
                <a:off x="7177884" y="-7536"/>
                <a:ext cx="1098632" cy="20195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0" r:id="rId5"/>
    <p:sldLayoutId id="2147483670" r:id="rId6"/>
    <p:sldLayoutId id="2147483671" r:id="rId7"/>
    <p:sldLayoutId id="214748367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"/>
          <p:cNvSpPr txBox="1">
            <a:spLocks noGrp="1"/>
          </p:cNvSpPr>
          <p:nvPr>
            <p:ph type="ctrTitle"/>
          </p:nvPr>
        </p:nvSpPr>
        <p:spPr>
          <a:xfrm>
            <a:off x="515331" y="1338071"/>
            <a:ext cx="4807500" cy="20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dirty="0">
                <a:latin typeface="+mj-lt"/>
                <a:sym typeface="Archivo Black"/>
              </a:rPr>
              <a:t>Оплата проезда </a:t>
            </a:r>
            <a:br>
              <a:rPr lang="ru-RU" b="0" dirty="0">
                <a:latin typeface="+mj-lt"/>
                <a:sym typeface="Archivo Black"/>
              </a:rPr>
            </a:br>
            <a:r>
              <a:rPr lang="ru-RU" b="0" dirty="0">
                <a:latin typeface="+mj-lt"/>
                <a:sym typeface="Archivo Black"/>
              </a:rPr>
              <a:t>в транспорте </a:t>
            </a:r>
            <a:br>
              <a:rPr lang="ru-RU" b="0" dirty="0">
                <a:latin typeface="+mj-lt"/>
                <a:sym typeface="Archivo Black"/>
              </a:rPr>
            </a:br>
            <a:r>
              <a:rPr lang="ru-RU" b="0" dirty="0">
                <a:latin typeface="+mj-lt"/>
                <a:sym typeface="Archivo Black"/>
              </a:rPr>
              <a:t>Санкт-Петербурга</a:t>
            </a:r>
            <a:endParaRPr dirty="0">
              <a:latin typeface="+mj-lt"/>
              <a:ea typeface="Archivo"/>
              <a:cs typeface="Archivo"/>
              <a:sym typeface="Archivo"/>
            </a:endParaRPr>
          </a:p>
        </p:txBody>
      </p:sp>
      <p:grpSp>
        <p:nvGrpSpPr>
          <p:cNvPr id="456" name="Google Shape;456;p30"/>
          <p:cNvGrpSpPr/>
          <p:nvPr/>
        </p:nvGrpSpPr>
        <p:grpSpPr>
          <a:xfrm>
            <a:off x="4714200" y="683716"/>
            <a:ext cx="4429800" cy="4466709"/>
            <a:chOff x="4714200" y="683716"/>
            <a:chExt cx="4429800" cy="4466709"/>
          </a:xfrm>
        </p:grpSpPr>
        <p:sp>
          <p:nvSpPr>
            <p:cNvPr id="457" name="Google Shape;457;p30"/>
            <p:cNvSpPr/>
            <p:nvPr/>
          </p:nvSpPr>
          <p:spPr>
            <a:xfrm flipH="1">
              <a:off x="4714200" y="783325"/>
              <a:ext cx="4429800" cy="43671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 rot="-2700000">
              <a:off x="7675121" y="1303413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 rot="-2699590">
              <a:off x="4984509" y="3275203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 rot="-2699590">
              <a:off x="7108289" y="2092651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 rot="-2699590">
              <a:off x="6792716" y="1243005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 rot="-2699590">
              <a:off x="5127485" y="3849460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0"/>
          <p:cNvGrpSpPr/>
          <p:nvPr/>
        </p:nvGrpSpPr>
        <p:grpSpPr>
          <a:xfrm>
            <a:off x="2669704" y="4362225"/>
            <a:ext cx="1309796" cy="257750"/>
            <a:chOff x="-6337521" y="4362225"/>
            <a:chExt cx="1309796" cy="257750"/>
          </a:xfrm>
        </p:grpSpPr>
        <p:sp>
          <p:nvSpPr>
            <p:cNvPr id="464" name="Google Shape;464;p30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4" name="Google Shape;474;p30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9" y="1693483"/>
            <a:ext cx="2801757" cy="2392606"/>
          </a:xfrm>
          <a:prstGeom prst="ellipse">
            <a:avLst/>
          </a:prstGeom>
        </p:spPr>
      </p:pic>
      <p:grpSp>
        <p:nvGrpSpPr>
          <p:cNvPr id="475" name="Google Shape;475;p30"/>
          <p:cNvGrpSpPr/>
          <p:nvPr/>
        </p:nvGrpSpPr>
        <p:grpSpPr>
          <a:xfrm>
            <a:off x="4643689" y="2814981"/>
            <a:ext cx="2188531" cy="1862750"/>
            <a:chOff x="4643689" y="2814981"/>
            <a:chExt cx="2188531" cy="1862750"/>
          </a:xfrm>
        </p:grpSpPr>
        <p:sp>
          <p:nvSpPr>
            <p:cNvPr id="476" name="Google Shape;476;p30"/>
            <p:cNvSpPr/>
            <p:nvPr/>
          </p:nvSpPr>
          <p:spPr>
            <a:xfrm rot="-2700000">
              <a:off x="5941284" y="4227394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4643689" y="2814981"/>
              <a:ext cx="1596600" cy="1596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1637613-0C60-4F60-3020-761D7CACC81D}"/>
              </a:ext>
            </a:extLst>
          </p:cNvPr>
          <p:cNvGrpSpPr/>
          <p:nvPr/>
        </p:nvGrpSpPr>
        <p:grpSpPr>
          <a:xfrm>
            <a:off x="215496" y="187038"/>
            <a:ext cx="1246397" cy="334789"/>
            <a:chOff x="10327010" y="4053093"/>
            <a:chExt cx="1534027" cy="41204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8A2600-788F-A490-1BCE-4041BA8F3923}"/>
                </a:ext>
              </a:extLst>
            </p:cNvPr>
            <p:cNvSpPr txBox="1"/>
            <p:nvPr/>
          </p:nvSpPr>
          <p:spPr>
            <a:xfrm>
              <a:off x="10663508" y="4074659"/>
              <a:ext cx="1197529" cy="39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31" dirty="0">
                  <a:latin typeface="Arial Narrow" panose="020B0606020202030204" pitchFamily="34" charset="0"/>
                </a:rPr>
                <a:t>ПРАВИТЕЛЬСТВО </a:t>
              </a:r>
              <a:br>
                <a:rPr lang="ru-RU" sz="731" dirty="0">
                  <a:latin typeface="Arial Narrow" panose="020B0606020202030204" pitchFamily="34" charset="0"/>
                </a:rPr>
              </a:br>
              <a:r>
                <a:rPr lang="ru-RU" sz="731" dirty="0">
                  <a:latin typeface="Arial Narrow" panose="020B0606020202030204" pitchFamily="34" charset="0"/>
                </a:rPr>
                <a:t>САНКТ-ПЕТЕРБУРГА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9FF8772-CA81-A881-464C-7868A19B3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27010" y="4053093"/>
              <a:ext cx="336498" cy="3887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362191" y="57345"/>
            <a:ext cx="7704000" cy="9245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+mj-lt"/>
              </a:rPr>
              <a:t>Оплата проезда в автобусах, трамваях </a:t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и троллейбусах</a:t>
            </a:r>
            <a:endParaRPr sz="2800" dirty="0">
              <a:latin typeface="+mj-lt"/>
            </a:endParaRPr>
          </a:p>
        </p:txBody>
      </p:sp>
      <p:sp>
        <p:nvSpPr>
          <p:cNvPr id="493" name="Google Shape;493;p32"/>
          <p:cNvSpPr txBox="1">
            <a:spLocks noGrp="1"/>
          </p:cNvSpPr>
          <p:nvPr>
            <p:ph type="subTitle" idx="1"/>
          </p:nvPr>
        </p:nvSpPr>
        <p:spPr>
          <a:xfrm>
            <a:off x="1351722" y="1508645"/>
            <a:ext cx="4777407" cy="1374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Карты «Подорожник»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Банковской карты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92241"/>
                </a:solidFill>
                <a:latin typeface="+mj-lt"/>
              </a:rPr>
              <a:t>QR-</a:t>
            </a:r>
            <a:r>
              <a:rPr lang="ru-RU" sz="1200" dirty="0">
                <a:solidFill>
                  <a:srgbClr val="092241"/>
                </a:solidFill>
                <a:latin typeface="+mj-lt"/>
              </a:rPr>
              <a:t>кода (приложение «Подорожник», или разовый билет на </a:t>
            </a:r>
            <a:r>
              <a:rPr lang="ru-RU" sz="1200">
                <a:solidFill>
                  <a:srgbClr val="092241"/>
                </a:solidFill>
                <a:latin typeface="+mj-lt"/>
              </a:rPr>
              <a:t>бумажном носителе)</a:t>
            </a:r>
            <a:endParaRPr lang="ru-RU" sz="1200" dirty="0">
              <a:solidFill>
                <a:srgbClr val="092241"/>
              </a:solidFill>
              <a:latin typeface="+mj-l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Бесплатного или льготного проездного билета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Наличными кондуктору, если он присутствует в транспорте</a:t>
            </a:r>
            <a:endParaRPr sz="1200" dirty="0">
              <a:solidFill>
                <a:srgbClr val="092241"/>
              </a:solidFill>
              <a:latin typeface="+mj-lt"/>
            </a:endParaRPr>
          </a:p>
        </p:txBody>
      </p:sp>
      <p:sp>
        <p:nvSpPr>
          <p:cNvPr id="500" name="Google Shape;500;p32"/>
          <p:cNvSpPr txBox="1">
            <a:spLocks noGrp="1"/>
          </p:cNvSpPr>
          <p:nvPr>
            <p:ph type="subTitle" idx="9"/>
          </p:nvPr>
        </p:nvSpPr>
        <p:spPr>
          <a:xfrm>
            <a:off x="835667" y="1151936"/>
            <a:ext cx="5787648" cy="3567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1400" dirty="0">
                <a:solidFill>
                  <a:srgbClr val="092241"/>
                </a:solidFill>
                <a:latin typeface="+mj-lt"/>
              </a:rPr>
              <a:t>В наземном транспорте оплата проезда возможна с помощью:</a:t>
            </a:r>
            <a:endParaRPr sz="1400" dirty="0">
              <a:solidFill>
                <a:srgbClr val="092241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279" b="830"/>
          <a:stretch/>
        </p:blipFill>
        <p:spPr>
          <a:xfrm>
            <a:off x="653183" y="3644990"/>
            <a:ext cx="2029826" cy="126548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912" t="5000" r="2024" b="6034"/>
          <a:stretch/>
        </p:blipFill>
        <p:spPr>
          <a:xfrm>
            <a:off x="3678178" y="3644990"/>
            <a:ext cx="2029826" cy="127607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3081" t="5655" r="3379" b="5213"/>
          <a:stretch/>
        </p:blipFill>
        <p:spPr>
          <a:xfrm>
            <a:off x="6703173" y="3644990"/>
            <a:ext cx="2057386" cy="12801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5879" t="4527" r="6440"/>
          <a:stretch/>
        </p:blipFill>
        <p:spPr>
          <a:xfrm>
            <a:off x="6896468" y="798695"/>
            <a:ext cx="1483521" cy="2012736"/>
          </a:xfrm>
          <a:prstGeom prst="rect">
            <a:avLst/>
          </a:prstGeom>
        </p:spPr>
      </p:pic>
      <p:sp>
        <p:nvSpPr>
          <p:cNvPr id="37" name="Google Shape;1023;p53"/>
          <p:cNvSpPr/>
          <p:nvPr/>
        </p:nvSpPr>
        <p:spPr>
          <a:xfrm>
            <a:off x="6282052" y="2883130"/>
            <a:ext cx="2712354" cy="66405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Для оплаты проезда поднеси</a:t>
            </a:r>
          </a:p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QR-код к </a:t>
            </a:r>
            <a:r>
              <a:rPr lang="ru-RU" sz="1100" dirty="0" err="1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валидатору</a:t>
            </a: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 с символом QR-кода на экране или на корпусе</a:t>
            </a:r>
          </a:p>
        </p:txBody>
      </p:sp>
      <p:sp>
        <p:nvSpPr>
          <p:cNvPr id="38" name="Google Shape;1023;p53"/>
          <p:cNvSpPr/>
          <p:nvPr/>
        </p:nvSpPr>
        <p:spPr>
          <a:xfrm>
            <a:off x="231632" y="2882994"/>
            <a:ext cx="2872075" cy="66405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Для оплаты проезда приложи карту </a:t>
            </a:r>
          </a:p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к </a:t>
            </a:r>
            <a:r>
              <a:rPr lang="ru-RU" sz="1100" dirty="0" err="1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валидатору</a:t>
            </a: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 и дождись появления зеленой стрелочки на экране</a:t>
            </a:r>
          </a:p>
        </p:txBody>
      </p:sp>
      <p:sp>
        <p:nvSpPr>
          <p:cNvPr id="40" name="Google Shape;1023;p53"/>
          <p:cNvSpPr/>
          <p:nvPr/>
        </p:nvSpPr>
        <p:spPr>
          <a:xfrm>
            <a:off x="3257054" y="2882994"/>
            <a:ext cx="2872075" cy="66405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Для оплаты проезда приложи банковскую карту к </a:t>
            </a:r>
            <a:r>
              <a:rPr lang="ru-RU" sz="1100" dirty="0" err="1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валидатору</a:t>
            </a: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 со значком </a:t>
            </a:r>
            <a:r>
              <a:rPr lang="ru-RU" sz="1100" dirty="0" err="1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WiFi</a:t>
            </a:r>
            <a:endParaRPr lang="ru-RU" sz="1100" dirty="0">
              <a:solidFill>
                <a:schemeClr val="dk1"/>
              </a:solidFill>
              <a:latin typeface="+mj-lt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402532" y="-12695"/>
            <a:ext cx="8285668" cy="1178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800" dirty="0">
                <a:latin typeface="+mj-lt"/>
              </a:rPr>
              <a:t>Оплату проезда в наземном транспорте проверяют </a:t>
            </a:r>
            <a:r>
              <a:rPr lang="ru-RU" sz="2800" b="1" dirty="0">
                <a:latin typeface="+mj-lt"/>
              </a:rPr>
              <a:t>контролеры-ревизоры</a:t>
            </a:r>
            <a:endParaRPr lang="ru-RU" b="1" dirty="0">
              <a:latin typeface="+mj-lt"/>
            </a:endParaRPr>
          </a:p>
        </p:txBody>
      </p:sp>
      <p:sp>
        <p:nvSpPr>
          <p:cNvPr id="493" name="Google Shape;493;p32"/>
          <p:cNvSpPr txBox="1">
            <a:spLocks noGrp="1"/>
          </p:cNvSpPr>
          <p:nvPr>
            <p:ph type="subTitle" idx="1"/>
          </p:nvPr>
        </p:nvSpPr>
        <p:spPr>
          <a:xfrm>
            <a:off x="5093177" y="1551397"/>
            <a:ext cx="3991188" cy="20081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+mj-lt"/>
              </a:rPr>
              <a:t>Требует паспорт у пассажира старше 14 лет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+mj-lt"/>
              </a:rPr>
              <a:t>Составляет Акт о выявленном нарушении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+mj-lt"/>
              </a:rPr>
              <a:t>Требует оплатить проезд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+mj-lt"/>
              </a:rPr>
              <a:t>Требует покинуть транспортное средство в случае отказа от оплаты проезда (пассажиров, старше 16 лет)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sz="1300" dirty="0">
              <a:latin typeface="+mj-lt"/>
            </a:endParaRPr>
          </a:p>
        </p:txBody>
      </p:sp>
      <p:sp>
        <p:nvSpPr>
          <p:cNvPr id="496" name="Google Shape;496;p32"/>
          <p:cNvSpPr txBox="1">
            <a:spLocks noGrp="1"/>
          </p:cNvSpPr>
          <p:nvPr>
            <p:ph type="title" idx="5"/>
          </p:nvPr>
        </p:nvSpPr>
        <p:spPr>
          <a:xfrm>
            <a:off x="440868" y="1160458"/>
            <a:ext cx="709230" cy="17170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498" name="Google Shape;498;p32"/>
          <p:cNvSpPr txBox="1">
            <a:spLocks noGrp="1"/>
          </p:cNvSpPr>
          <p:nvPr>
            <p:ph type="title" idx="7"/>
          </p:nvPr>
        </p:nvSpPr>
        <p:spPr>
          <a:xfrm>
            <a:off x="4376336" y="1160458"/>
            <a:ext cx="709230" cy="171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02</a:t>
            </a:r>
            <a:endParaRPr dirty="0">
              <a:latin typeface="+mj-lt"/>
            </a:endParaRPr>
          </a:p>
        </p:txBody>
      </p:sp>
      <p:sp>
        <p:nvSpPr>
          <p:cNvPr id="500" name="Google Shape;500;p32"/>
          <p:cNvSpPr txBox="1">
            <a:spLocks noGrp="1"/>
          </p:cNvSpPr>
          <p:nvPr>
            <p:ph type="subTitle" idx="9"/>
          </p:nvPr>
        </p:nvSpPr>
        <p:spPr>
          <a:xfrm>
            <a:off x="1244048" y="1160458"/>
            <a:ext cx="2829861" cy="3909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+mj-lt"/>
              </a:rPr>
              <a:t>Обязательная атрибутика</a:t>
            </a:r>
            <a:endParaRPr sz="1600" dirty="0">
              <a:latin typeface="+mj-lt"/>
            </a:endParaRPr>
          </a:p>
        </p:txBody>
      </p:sp>
      <p:sp>
        <p:nvSpPr>
          <p:cNvPr id="501" name="Google Shape;501;p32"/>
          <p:cNvSpPr txBox="1">
            <a:spLocks noGrp="1"/>
          </p:cNvSpPr>
          <p:nvPr>
            <p:ph type="subTitle" idx="13"/>
          </p:nvPr>
        </p:nvSpPr>
        <p:spPr>
          <a:xfrm>
            <a:off x="5085566" y="1043088"/>
            <a:ext cx="3602634" cy="6307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+mj-lt"/>
              </a:rPr>
              <a:t>При выявлении пассажира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+mj-lt"/>
              </a:rPr>
              <a:t>без оплаты проезда контролер:</a:t>
            </a:r>
            <a:endParaRPr sz="16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8F8F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81" y="1717700"/>
            <a:ext cx="1444877" cy="103031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8F8F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43" y="1637925"/>
            <a:ext cx="755970" cy="1188823"/>
          </a:xfrm>
          <a:prstGeom prst="rect">
            <a:avLst/>
          </a:prstGeom>
        </p:spPr>
      </p:pic>
      <p:sp>
        <p:nvSpPr>
          <p:cNvPr id="26" name="Google Shape;1023;p53"/>
          <p:cNvSpPr/>
          <p:nvPr/>
        </p:nvSpPr>
        <p:spPr>
          <a:xfrm>
            <a:off x="1193542" y="2946195"/>
            <a:ext cx="1621773" cy="614767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Служебное удостоверение</a:t>
            </a:r>
          </a:p>
        </p:txBody>
      </p:sp>
      <p:sp>
        <p:nvSpPr>
          <p:cNvPr id="27" name="Google Shape;1023;p53"/>
          <p:cNvSpPr/>
          <p:nvPr/>
        </p:nvSpPr>
        <p:spPr>
          <a:xfrm>
            <a:off x="2881030" y="2946195"/>
            <a:ext cx="1621773" cy="614767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 err="1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Валидатор</a:t>
            </a:r>
            <a:r>
              <a:rPr lang="ru-RU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 контролера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6541" y="3679017"/>
            <a:ext cx="4658832" cy="1322093"/>
          </a:xfrm>
          <a:prstGeom prst="rect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+mj-lt"/>
              </a:rPr>
              <a:t>Контролеру запрещается требовать покинуть транспортное средство безбилетному пассажиру младше 16 лет, следующего без сопровождения взрослого. Если пассажир младше 16 лет в сопровождении взрослого отказывается оплатить проезд, контролер потребует их вместе покинуть транспортное средство на ближайшей остановке</a:t>
            </a:r>
          </a:p>
        </p:txBody>
      </p:sp>
    </p:spTree>
    <p:extLst>
      <p:ext uri="{BB962C8B-B14F-4D97-AF65-F5344CB8AC3E}">
        <p14:creationId xmlns:p14="http://schemas.microsoft.com/office/powerpoint/2010/main" val="363210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362191" y="57345"/>
            <a:ext cx="7704000" cy="9245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>
                <a:latin typeface="+mj-lt"/>
              </a:rPr>
              <a:t>Оплата проезда в метрополитене</a:t>
            </a:r>
            <a:endParaRPr sz="2800" dirty="0">
              <a:latin typeface="+mj-lt"/>
            </a:endParaRPr>
          </a:p>
        </p:txBody>
      </p:sp>
      <p:sp>
        <p:nvSpPr>
          <p:cNvPr id="493" name="Google Shape;493;p32"/>
          <p:cNvSpPr txBox="1">
            <a:spLocks noGrp="1"/>
          </p:cNvSpPr>
          <p:nvPr>
            <p:ph type="subTitle" idx="1"/>
          </p:nvPr>
        </p:nvSpPr>
        <p:spPr>
          <a:xfrm>
            <a:off x="1451375" y="1151504"/>
            <a:ext cx="4550530" cy="1073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Карты «Подорожник»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Банковской карты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Разового жетона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200" dirty="0">
                <a:solidFill>
                  <a:srgbClr val="092241"/>
                </a:solidFill>
                <a:latin typeface="+mj-lt"/>
              </a:rPr>
              <a:t>Бесплатного или льготного проездного билета</a:t>
            </a:r>
          </a:p>
        </p:txBody>
      </p:sp>
      <p:sp>
        <p:nvSpPr>
          <p:cNvPr id="500" name="Google Shape;500;p32"/>
          <p:cNvSpPr txBox="1">
            <a:spLocks noGrp="1"/>
          </p:cNvSpPr>
          <p:nvPr>
            <p:ph type="subTitle" idx="9"/>
          </p:nvPr>
        </p:nvSpPr>
        <p:spPr>
          <a:xfrm>
            <a:off x="748638" y="834017"/>
            <a:ext cx="6112327" cy="2957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1600" dirty="0">
                <a:solidFill>
                  <a:srgbClr val="092241"/>
                </a:solidFill>
                <a:latin typeface="+mj-lt"/>
              </a:rPr>
              <a:t>В подземном транспорте оплата возможна с помощью:</a:t>
            </a:r>
            <a:endParaRPr sz="1600" dirty="0">
              <a:solidFill>
                <a:srgbClr val="092241"/>
              </a:solidFill>
              <a:latin typeface="+mj-lt"/>
            </a:endParaRPr>
          </a:p>
        </p:txBody>
      </p:sp>
      <p:sp>
        <p:nvSpPr>
          <p:cNvPr id="37" name="Google Shape;1023;p53"/>
          <p:cNvSpPr/>
          <p:nvPr/>
        </p:nvSpPr>
        <p:spPr>
          <a:xfrm>
            <a:off x="3096000" y="2246243"/>
            <a:ext cx="2905905" cy="727663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Обязательно пополни карту «Подорожник» в кассах метрополитена, автоматах или онлайн через банковские сервисы</a:t>
            </a:r>
          </a:p>
        </p:txBody>
      </p:sp>
      <p:sp>
        <p:nvSpPr>
          <p:cNvPr id="38" name="Google Shape;1023;p53"/>
          <p:cNvSpPr/>
          <p:nvPr/>
        </p:nvSpPr>
        <p:spPr>
          <a:xfrm>
            <a:off x="98837" y="4172982"/>
            <a:ext cx="2939734" cy="727662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Разовые жетоны можешь купить </a:t>
            </a:r>
          </a:p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в кассах и терминалах на станциях</a:t>
            </a:r>
          </a:p>
        </p:txBody>
      </p:sp>
      <p:sp>
        <p:nvSpPr>
          <p:cNvPr id="40" name="Google Shape;1023;p53"/>
          <p:cNvSpPr/>
          <p:nvPr/>
        </p:nvSpPr>
        <p:spPr>
          <a:xfrm>
            <a:off x="6110415" y="4172982"/>
            <a:ext cx="2905905" cy="727662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Приложи банковскую карту </a:t>
            </a:r>
          </a:p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к считывающему устройству </a:t>
            </a:r>
          </a:p>
          <a:p>
            <a:pPr lvl="0" algn="ctr">
              <a:lnSpc>
                <a:spcPct val="115000"/>
              </a:lnSpc>
            </a:pPr>
            <a:r>
              <a:rPr lang="ru-RU" sz="1100" dirty="0">
                <a:solidFill>
                  <a:schemeClr val="dk1"/>
                </a:solidFill>
                <a:latin typeface="+mj-lt"/>
                <a:ea typeface="Manrope"/>
                <a:cs typeface="Manrope"/>
                <a:sym typeface="Manrope"/>
              </a:rPr>
              <a:t>на турникете с логотипом платёжной системы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77" y="2246243"/>
            <a:ext cx="2550780" cy="169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8" y="2246243"/>
            <a:ext cx="2550780" cy="169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62" y="3200788"/>
            <a:ext cx="2550780" cy="169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77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35"/>
          <p:cNvGrpSpPr/>
          <p:nvPr/>
        </p:nvGrpSpPr>
        <p:grpSpPr>
          <a:xfrm>
            <a:off x="3979500" y="7000"/>
            <a:ext cx="5164500" cy="5143500"/>
            <a:chOff x="3979500" y="7000"/>
            <a:chExt cx="5164500" cy="5143500"/>
          </a:xfrm>
        </p:grpSpPr>
        <p:sp>
          <p:nvSpPr>
            <p:cNvPr id="530" name="Google Shape;530;p35"/>
            <p:cNvSpPr/>
            <p:nvPr/>
          </p:nvSpPr>
          <p:spPr>
            <a:xfrm flipH="1">
              <a:off x="3979500" y="7000"/>
              <a:ext cx="5164500" cy="51435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1" name="Google Shape;531;p35"/>
            <p:cNvSpPr/>
            <p:nvPr/>
          </p:nvSpPr>
          <p:spPr>
            <a:xfrm rot="-2699590">
              <a:off x="4521184" y="3647078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2" name="Google Shape;532;p35"/>
            <p:cNvSpPr/>
            <p:nvPr/>
          </p:nvSpPr>
          <p:spPr>
            <a:xfrm rot="-2699590">
              <a:off x="7184489" y="2245051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3" name="Google Shape;533;p35"/>
            <p:cNvSpPr/>
            <p:nvPr/>
          </p:nvSpPr>
          <p:spPr>
            <a:xfrm rot="-2699590">
              <a:off x="6716516" y="1166805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" name="Google Shape;534;p35"/>
            <p:cNvSpPr/>
            <p:nvPr/>
          </p:nvSpPr>
          <p:spPr>
            <a:xfrm rot="-2699590">
              <a:off x="5940285" y="3571560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6777914" y="2891181"/>
              <a:ext cx="1596600" cy="1596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36" name="Google Shape;536;p35"/>
          <p:cNvSpPr txBox="1">
            <a:spLocks noGrp="1"/>
          </p:cNvSpPr>
          <p:nvPr>
            <p:ph type="title"/>
          </p:nvPr>
        </p:nvSpPr>
        <p:spPr>
          <a:xfrm>
            <a:off x="241327" y="154258"/>
            <a:ext cx="3602915" cy="1001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+mj-lt"/>
              </a:rPr>
              <a:t>Контроль 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в метрополитене</a:t>
            </a:r>
            <a:endParaRPr dirty="0">
              <a:latin typeface="+mj-lt"/>
              <a:ea typeface="Archivo"/>
              <a:cs typeface="Archivo"/>
              <a:sym typeface="Archivo"/>
            </a:endParaRPr>
          </a:p>
        </p:txBody>
      </p:sp>
      <p:grpSp>
        <p:nvGrpSpPr>
          <p:cNvPr id="540" name="Google Shape;540;p35"/>
          <p:cNvGrpSpPr/>
          <p:nvPr/>
        </p:nvGrpSpPr>
        <p:grpSpPr>
          <a:xfrm>
            <a:off x="5405445" y="1044251"/>
            <a:ext cx="3160612" cy="3291131"/>
            <a:chOff x="5405445" y="1044251"/>
            <a:chExt cx="3160612" cy="3291131"/>
          </a:xfrm>
        </p:grpSpPr>
        <p:sp>
          <p:nvSpPr>
            <p:cNvPr id="541" name="Google Shape;541;p35"/>
            <p:cNvSpPr/>
            <p:nvPr/>
          </p:nvSpPr>
          <p:spPr>
            <a:xfrm rot="-2700000">
              <a:off x="7675121" y="1379613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2" name="Google Shape;542;p35"/>
            <p:cNvSpPr/>
            <p:nvPr/>
          </p:nvSpPr>
          <p:spPr>
            <a:xfrm rot="-2700000">
              <a:off x="5300209" y="3885044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4" name="Рисунок 3"/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r="1687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30087" y="1305339"/>
            <a:ext cx="5113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92241"/>
                </a:solidFill>
                <a:latin typeface="+mj-lt"/>
              </a:rPr>
              <a:t>Правилами пользования Петербургским метрополитеном установлены ограничения и запреты, обязательные для соблюдения всеми пассажирами</a:t>
            </a:r>
          </a:p>
          <a:p>
            <a:endParaRPr lang="ru-RU" sz="1800" dirty="0">
              <a:solidFill>
                <a:srgbClr val="092241"/>
              </a:solidFill>
              <a:latin typeface="+mj-lt"/>
            </a:endParaRPr>
          </a:p>
          <a:p>
            <a:r>
              <a:rPr lang="ru-RU" sz="1600" dirty="0">
                <a:solidFill>
                  <a:srgbClr val="092241"/>
                </a:solidFill>
                <a:latin typeface="+mj-lt"/>
              </a:rPr>
              <a:t>Наиболее частыми нарушениями являются: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241"/>
                </a:solidFill>
                <a:latin typeface="+mj-lt"/>
              </a:rPr>
              <a:t>проезд без оплаты (перепрыгивание через турникеты);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241"/>
                </a:solidFill>
                <a:latin typeface="+mj-lt"/>
              </a:rPr>
              <a:t>использование музыкальных инструментов,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241"/>
                </a:solidFill>
                <a:latin typeface="+mj-lt"/>
              </a:rPr>
              <a:t>разносная торговля;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241"/>
                </a:solidFill>
                <a:latin typeface="+mj-lt"/>
              </a:rPr>
              <a:t>провоз самокатов без использования чехлов (упаковки).</a:t>
            </a:r>
          </a:p>
          <a:p>
            <a:endParaRPr lang="ru-RU" dirty="0">
              <a:solidFill>
                <a:srgbClr val="09224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35"/>
          <p:cNvGrpSpPr/>
          <p:nvPr/>
        </p:nvGrpSpPr>
        <p:grpSpPr>
          <a:xfrm>
            <a:off x="3979500" y="7000"/>
            <a:ext cx="5164500" cy="5143500"/>
            <a:chOff x="3979500" y="7000"/>
            <a:chExt cx="5164500" cy="5143500"/>
          </a:xfrm>
        </p:grpSpPr>
        <p:sp>
          <p:nvSpPr>
            <p:cNvPr id="530" name="Google Shape;530;p35"/>
            <p:cNvSpPr/>
            <p:nvPr/>
          </p:nvSpPr>
          <p:spPr>
            <a:xfrm flipH="1">
              <a:off x="3979500" y="7000"/>
              <a:ext cx="5164500" cy="51435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1" name="Google Shape;531;p35"/>
            <p:cNvSpPr/>
            <p:nvPr/>
          </p:nvSpPr>
          <p:spPr>
            <a:xfrm rot="-2699590">
              <a:off x="4521184" y="3647078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2" name="Google Shape;532;p35"/>
            <p:cNvSpPr/>
            <p:nvPr/>
          </p:nvSpPr>
          <p:spPr>
            <a:xfrm rot="-2699590">
              <a:off x="7184489" y="2245051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3" name="Google Shape;533;p35"/>
            <p:cNvSpPr/>
            <p:nvPr/>
          </p:nvSpPr>
          <p:spPr>
            <a:xfrm rot="-2699590">
              <a:off x="6716516" y="1166805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" name="Google Shape;534;p35"/>
            <p:cNvSpPr/>
            <p:nvPr/>
          </p:nvSpPr>
          <p:spPr>
            <a:xfrm rot="-2699590">
              <a:off x="5940285" y="3571560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6777914" y="2891181"/>
              <a:ext cx="1596600" cy="1596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36" name="Google Shape;536;p35"/>
          <p:cNvSpPr txBox="1">
            <a:spLocks noGrp="1"/>
          </p:cNvSpPr>
          <p:nvPr>
            <p:ph type="title"/>
          </p:nvPr>
        </p:nvSpPr>
        <p:spPr>
          <a:xfrm>
            <a:off x="372138" y="714855"/>
            <a:ext cx="4614772" cy="13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+mj-lt"/>
              </a:rPr>
              <a:t>Административная ответственность</a:t>
            </a:r>
            <a:endParaRPr dirty="0">
              <a:latin typeface="+mj-lt"/>
              <a:ea typeface="Archivo"/>
              <a:cs typeface="Archivo"/>
              <a:sym typeface="Archivo"/>
            </a:endParaRPr>
          </a:p>
        </p:txBody>
      </p:sp>
      <p:pic>
        <p:nvPicPr>
          <p:cNvPr id="539" name="Google Shape;539;p35"/>
          <p:cNvPicPr preferRelativeResize="0">
            <a:picLocks noGrp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49" y="1427586"/>
            <a:ext cx="3033300" cy="2616749"/>
          </a:xfrm>
          <a:prstGeom prst="ellipse">
            <a:avLst/>
          </a:prstGeom>
        </p:spPr>
      </p:pic>
      <p:grpSp>
        <p:nvGrpSpPr>
          <p:cNvPr id="540" name="Google Shape;540;p35"/>
          <p:cNvGrpSpPr/>
          <p:nvPr/>
        </p:nvGrpSpPr>
        <p:grpSpPr>
          <a:xfrm>
            <a:off x="5405445" y="1044251"/>
            <a:ext cx="3160612" cy="3291131"/>
            <a:chOff x="5405445" y="1044251"/>
            <a:chExt cx="3160612" cy="3291131"/>
          </a:xfrm>
        </p:grpSpPr>
        <p:sp>
          <p:nvSpPr>
            <p:cNvPr id="541" name="Google Shape;541;p35"/>
            <p:cNvSpPr/>
            <p:nvPr/>
          </p:nvSpPr>
          <p:spPr>
            <a:xfrm rot="-2700000">
              <a:off x="7675121" y="1379613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2" name="Google Shape;542;p35"/>
            <p:cNvSpPr/>
            <p:nvPr/>
          </p:nvSpPr>
          <p:spPr>
            <a:xfrm rot="-2700000">
              <a:off x="5300209" y="3885044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4" name="Google Shape;536;p35"/>
          <p:cNvSpPr txBox="1">
            <a:spLocks noGrp="1"/>
          </p:cNvSpPr>
          <p:nvPr>
            <p:ph type="title"/>
          </p:nvPr>
        </p:nvSpPr>
        <p:spPr>
          <a:xfrm>
            <a:off x="580340" y="2014530"/>
            <a:ext cx="4927936" cy="15351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dirty="0">
                <a:latin typeface="+mj-lt"/>
              </a:rPr>
              <a:t>Установлена статьями 40 и 41 Закона Санкт-Петербурга от 12.05.2010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№ 273-70 «Об административных правонарушениях в Санкт-Петербурге»</a:t>
            </a:r>
            <a:endParaRPr sz="2000" dirty="0">
              <a:latin typeface="+mj-lt"/>
              <a:ea typeface="Archivo"/>
              <a:cs typeface="Archivo"/>
              <a:sym typeface="Archivo"/>
            </a:endParaRPr>
          </a:p>
        </p:txBody>
      </p:sp>
    </p:spTree>
    <p:extLst>
      <p:ext uri="{BB962C8B-B14F-4D97-AF65-F5344CB8AC3E}">
        <p14:creationId xmlns:p14="http://schemas.microsoft.com/office/powerpoint/2010/main" val="329785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4"/>
          <p:cNvSpPr/>
          <p:nvPr/>
        </p:nvSpPr>
        <p:spPr>
          <a:xfrm rot="-8100000" flipH="1">
            <a:off x="7675121" y="3741148"/>
            <a:ext cx="996172" cy="11497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518" name="Google Shape;518;p34"/>
          <p:cNvGrpSpPr/>
          <p:nvPr/>
        </p:nvGrpSpPr>
        <p:grpSpPr>
          <a:xfrm>
            <a:off x="5100984" y="-343157"/>
            <a:ext cx="5490816" cy="5475238"/>
            <a:chOff x="5100984" y="-343157"/>
            <a:chExt cx="5490816" cy="5475238"/>
          </a:xfrm>
        </p:grpSpPr>
        <p:sp>
          <p:nvSpPr>
            <p:cNvPr id="519" name="Google Shape;519;p34"/>
            <p:cNvSpPr/>
            <p:nvPr/>
          </p:nvSpPr>
          <p:spPr>
            <a:xfrm rot="10800000">
              <a:off x="5427300" y="-11419"/>
              <a:ext cx="5164500" cy="51435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0" name="Google Shape;520;p34"/>
            <p:cNvSpPr/>
            <p:nvPr/>
          </p:nvSpPr>
          <p:spPr>
            <a:xfrm rot="-8100410" flipH="1">
              <a:off x="7119560" y="1497006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1" name="Google Shape;521;p34"/>
            <p:cNvSpPr/>
            <p:nvPr/>
          </p:nvSpPr>
          <p:spPr>
            <a:xfrm rot="-8100000" flipH="1">
              <a:off x="8492184" y="3183918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2" name="Google Shape;522;p34"/>
            <p:cNvSpPr/>
            <p:nvPr/>
          </p:nvSpPr>
          <p:spPr>
            <a:xfrm rot="10800000" flipH="1">
              <a:off x="6015289" y="824156"/>
              <a:ext cx="1596600" cy="1596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" name="Google Shape;523;p34"/>
            <p:cNvSpPr/>
            <p:nvPr/>
          </p:nvSpPr>
          <p:spPr>
            <a:xfrm rot="-8100000" flipH="1">
              <a:off x="6720959" y="124118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" name="Google Shape;524;p34"/>
            <p:cNvSpPr/>
            <p:nvPr/>
          </p:nvSpPr>
          <p:spPr>
            <a:xfrm rot="-8100410" flipH="1">
              <a:off x="4955884" y="238251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4" name="Google Shape;510;p33"/>
          <p:cNvSpPr txBox="1">
            <a:spLocks noGrp="1"/>
          </p:cNvSpPr>
          <p:nvPr>
            <p:ph type="subTitle" idx="4294967295"/>
          </p:nvPr>
        </p:nvSpPr>
        <p:spPr>
          <a:xfrm>
            <a:off x="956907" y="2635054"/>
            <a:ext cx="6020369" cy="1407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92241"/>
                </a:solidFill>
                <a:latin typeface="+mj-lt"/>
              </a:rPr>
              <a:t>Штрафы за нарушения в наземном пассажирском транспорте (автобусы, троллейбусы, трамваи):</a:t>
            </a:r>
          </a:p>
          <a:p>
            <a:pPr marL="285750" indent="-285750">
              <a:buSzPct val="214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92241"/>
                </a:solidFill>
                <a:latin typeface="+mj-lt"/>
              </a:rPr>
              <a:t>Проезд без оплаты — штраф 1500 руб.,</a:t>
            </a:r>
          </a:p>
          <a:p>
            <a:pPr marL="285750" indent="-285750">
              <a:buSzPct val="214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92241"/>
                </a:solidFill>
                <a:latin typeface="+mj-lt"/>
              </a:rPr>
              <a:t>Проезд без подтверждения права на льготный или бесплатный проезд — штраф 1000 руб.</a:t>
            </a:r>
          </a:p>
        </p:txBody>
      </p:sp>
      <p:sp>
        <p:nvSpPr>
          <p:cNvPr id="15" name="Google Shape;509;p33"/>
          <p:cNvSpPr txBox="1">
            <a:spLocks noGrp="1"/>
          </p:cNvSpPr>
          <p:nvPr>
            <p:ph type="subTitle" idx="1"/>
          </p:nvPr>
        </p:nvSpPr>
        <p:spPr>
          <a:xfrm>
            <a:off x="296647" y="868386"/>
            <a:ext cx="4708950" cy="15523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400" dirty="0">
                <a:latin typeface="+mj-lt"/>
              </a:rPr>
              <a:t>Штрафы за нарушения в метрополитене:</a:t>
            </a:r>
          </a:p>
          <a:p>
            <a:pPr marL="285750" lvl="0" indent="-285750">
              <a:buSzPct val="214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Проезд без оплаты в метро — штраф 1000 руб.,</a:t>
            </a:r>
          </a:p>
          <a:p>
            <a:pPr marL="285750" indent="-285750">
              <a:buSzPct val="214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Провоз самокатов без использования чехлов (упаковки) — штраф от 300 до 2000 руб.</a:t>
            </a:r>
          </a:p>
        </p:txBody>
      </p:sp>
      <p:sp>
        <p:nvSpPr>
          <p:cNvPr id="17" name="Google Shape;508;p33"/>
          <p:cNvSpPr txBox="1">
            <a:spLocks noGrp="1"/>
          </p:cNvSpPr>
          <p:nvPr>
            <p:ph type="title"/>
          </p:nvPr>
        </p:nvSpPr>
        <p:spPr>
          <a:xfrm>
            <a:off x="135467" y="78258"/>
            <a:ext cx="8554278" cy="651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>
                <a:latin typeface="+mj-lt"/>
              </a:rPr>
              <a:t>Административная ответственность </a:t>
            </a:r>
            <a:endParaRPr sz="2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73" y="636366"/>
            <a:ext cx="2852948" cy="2847926"/>
          </a:xfrm>
          <a:prstGeom prst="ellipse">
            <a:avLst/>
          </a:prstGeom>
          <a:ln w="28575">
            <a:solidFill>
              <a:schemeClr val="accent5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383790" y="163922"/>
            <a:ext cx="72362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>
                <a:latin typeface="+mj-lt"/>
              </a:rPr>
              <a:t>Административная ответственность </a:t>
            </a:r>
            <a:endParaRPr dirty="0">
              <a:latin typeface="+mj-lt"/>
            </a:endParaRPr>
          </a:p>
        </p:txBody>
      </p:sp>
      <p:sp>
        <p:nvSpPr>
          <p:cNvPr id="496" name="Google Shape;496;p32"/>
          <p:cNvSpPr txBox="1">
            <a:spLocks noGrp="1"/>
          </p:cNvSpPr>
          <p:nvPr>
            <p:ph type="title" idx="5"/>
          </p:nvPr>
        </p:nvSpPr>
        <p:spPr>
          <a:xfrm>
            <a:off x="434263" y="1326761"/>
            <a:ext cx="709230" cy="17170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498" name="Google Shape;498;p32"/>
          <p:cNvSpPr txBox="1">
            <a:spLocks noGrp="1"/>
          </p:cNvSpPr>
          <p:nvPr>
            <p:ph type="title" idx="7"/>
          </p:nvPr>
        </p:nvSpPr>
        <p:spPr>
          <a:xfrm>
            <a:off x="4644757" y="1326761"/>
            <a:ext cx="709230" cy="171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02</a:t>
            </a:r>
            <a:endParaRPr dirty="0">
              <a:latin typeface="+mj-lt"/>
            </a:endParaRPr>
          </a:p>
        </p:txBody>
      </p:sp>
      <p:sp>
        <p:nvSpPr>
          <p:cNvPr id="500" name="Google Shape;500;p32"/>
          <p:cNvSpPr txBox="1">
            <a:spLocks noGrp="1"/>
          </p:cNvSpPr>
          <p:nvPr>
            <p:ph type="subTitle" idx="9"/>
          </p:nvPr>
        </p:nvSpPr>
        <p:spPr>
          <a:xfrm>
            <a:off x="1256577" y="1052274"/>
            <a:ext cx="3388180" cy="25523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1600" dirty="0">
                <a:latin typeface="+mj-lt"/>
              </a:rPr>
              <a:t>Протоколы </a:t>
            </a:r>
          </a:p>
          <a:p>
            <a:pPr marL="0" indent="0"/>
            <a:r>
              <a:rPr lang="ru-RU" sz="1600" dirty="0">
                <a:latin typeface="+mj-lt"/>
              </a:rPr>
              <a:t>об административных правонарушениях по статьям 40 и 41 Закона № 273-70 направляются для рассмотрения и принятия мер в административные комиссии, комиссии по делам несовершеннолетних и защите их прав </a:t>
            </a:r>
            <a:endParaRPr sz="1600" dirty="0">
              <a:latin typeface="+mj-lt"/>
            </a:endParaRPr>
          </a:p>
        </p:txBody>
      </p:sp>
      <p:sp>
        <p:nvSpPr>
          <p:cNvPr id="501" name="Google Shape;501;p32"/>
          <p:cNvSpPr txBox="1">
            <a:spLocks noGrp="1"/>
          </p:cNvSpPr>
          <p:nvPr>
            <p:ph type="subTitle" idx="13"/>
          </p:nvPr>
        </p:nvSpPr>
        <p:spPr>
          <a:xfrm>
            <a:off x="5487627" y="1052274"/>
            <a:ext cx="3602634" cy="1817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1600" dirty="0">
                <a:latin typeface="+mj-lt"/>
              </a:rPr>
              <a:t>Комиссии рассматривают дела </a:t>
            </a:r>
          </a:p>
          <a:p>
            <a:pPr marL="0" lvl="0" indent="0"/>
            <a:r>
              <a:rPr lang="ru-RU" sz="1600" dirty="0">
                <a:latin typeface="+mj-lt"/>
              </a:rPr>
              <a:t>и назначают штраф, проводят комплексную проработку причин правонарушений с детьми </a:t>
            </a:r>
          </a:p>
          <a:p>
            <a:pPr marL="0" lvl="0" indent="0"/>
            <a:r>
              <a:rPr lang="ru-RU" sz="1600" dirty="0">
                <a:latin typeface="+mj-lt"/>
              </a:rPr>
              <a:t>и родителями в целях недопущения асоциального поведения подростков</a:t>
            </a:r>
            <a:endParaRPr sz="16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1886" y="3666261"/>
            <a:ext cx="4440000" cy="944600"/>
          </a:xfrm>
          <a:prstGeom prst="rect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+mj-lt"/>
              </a:rPr>
              <a:t>Соблюдение правил пользования — важный элемент в сохранении качества обслуживания пассажиров и уровня безопасности перевозок</a:t>
            </a:r>
            <a:endParaRPr lang="ru-RU" dirty="0">
              <a:latin typeface="+mj-lt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0" y="3359426"/>
            <a:ext cx="2676939" cy="1784074"/>
          </a:xfrm>
          <a:prstGeom prst="rt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 rot="2014857">
            <a:off x="1204324" y="4930881"/>
            <a:ext cx="1606761" cy="337930"/>
          </a:xfrm>
          <a:prstGeom prst="flowChartTerminator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 rot="1918958">
            <a:off x="-461921" y="3284933"/>
            <a:ext cx="1133061" cy="253660"/>
          </a:xfrm>
          <a:prstGeom prst="flowChartTerminator">
            <a:avLst/>
          </a:prstGeom>
          <a:solidFill>
            <a:srgbClr val="619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 rot="2146130">
            <a:off x="-729738" y="3667476"/>
            <a:ext cx="1046922" cy="22465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32521" y="3435244"/>
            <a:ext cx="1205948" cy="11831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684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55"/>
          <p:cNvGrpSpPr/>
          <p:nvPr/>
        </p:nvGrpSpPr>
        <p:grpSpPr>
          <a:xfrm>
            <a:off x="3979500" y="7000"/>
            <a:ext cx="5164500" cy="5143500"/>
            <a:chOff x="3979500" y="7000"/>
            <a:chExt cx="5164500" cy="5143500"/>
          </a:xfrm>
        </p:grpSpPr>
        <p:sp>
          <p:nvSpPr>
            <p:cNvPr id="1038" name="Google Shape;1038;p55"/>
            <p:cNvSpPr/>
            <p:nvPr/>
          </p:nvSpPr>
          <p:spPr>
            <a:xfrm flipH="1">
              <a:off x="3979500" y="7000"/>
              <a:ext cx="5164500" cy="51435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039" name="Google Shape;1039;p55"/>
            <p:cNvGrpSpPr/>
            <p:nvPr/>
          </p:nvGrpSpPr>
          <p:grpSpPr>
            <a:xfrm>
              <a:off x="4666284" y="607516"/>
              <a:ext cx="4153104" cy="4001055"/>
              <a:chOff x="4666284" y="607516"/>
              <a:chExt cx="4153104" cy="4001055"/>
            </a:xfrm>
          </p:grpSpPr>
          <p:sp>
            <p:nvSpPr>
              <p:cNvPr id="1040" name="Google Shape;1040;p55"/>
              <p:cNvSpPr/>
              <p:nvPr/>
            </p:nvSpPr>
            <p:spPr>
              <a:xfrm rot="-2699590">
                <a:off x="4521184" y="3647078"/>
                <a:ext cx="1780000" cy="326683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41" name="Google Shape;1041;p55"/>
              <p:cNvSpPr/>
              <p:nvPr/>
            </p:nvSpPr>
            <p:spPr>
              <a:xfrm rot="-2699590">
                <a:off x="7184489" y="2245051"/>
                <a:ext cx="1780000" cy="326683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42" name="Google Shape;1042;p55"/>
              <p:cNvSpPr/>
              <p:nvPr/>
            </p:nvSpPr>
            <p:spPr>
              <a:xfrm rot="-2699590">
                <a:off x="6716516" y="1166805"/>
                <a:ext cx="1780000" cy="477721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43" name="Google Shape;1043;p55"/>
              <p:cNvSpPr/>
              <p:nvPr/>
            </p:nvSpPr>
            <p:spPr>
              <a:xfrm rot="-2699590">
                <a:off x="5940285" y="3571560"/>
                <a:ext cx="1780000" cy="477721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44" name="Google Shape;1044;p55"/>
              <p:cNvSpPr/>
              <p:nvPr/>
            </p:nvSpPr>
            <p:spPr>
              <a:xfrm>
                <a:off x="6777914" y="2891181"/>
                <a:ext cx="1596600" cy="15966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45" name="Google Shape;1045;p55"/>
          <p:cNvSpPr txBox="1">
            <a:spLocks noGrp="1"/>
          </p:cNvSpPr>
          <p:nvPr>
            <p:ph type="title"/>
          </p:nvPr>
        </p:nvSpPr>
        <p:spPr>
          <a:xfrm>
            <a:off x="352198" y="787448"/>
            <a:ext cx="4632600" cy="2278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+mj-lt"/>
              </a:rPr>
              <a:t>Спасибо 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за внимание</a:t>
            </a:r>
            <a:endParaRPr dirty="0">
              <a:latin typeface="+mj-lt"/>
            </a:endParaRPr>
          </a:p>
        </p:txBody>
      </p:sp>
      <p:grpSp>
        <p:nvGrpSpPr>
          <p:cNvPr id="1070" name="Google Shape;1070;p55"/>
          <p:cNvGrpSpPr/>
          <p:nvPr/>
        </p:nvGrpSpPr>
        <p:grpSpPr>
          <a:xfrm>
            <a:off x="5405445" y="1044251"/>
            <a:ext cx="3283337" cy="3291131"/>
            <a:chOff x="5405445" y="1044251"/>
            <a:chExt cx="3283337" cy="3291131"/>
          </a:xfrm>
        </p:grpSpPr>
        <p:sp>
          <p:nvSpPr>
            <p:cNvPr id="1071" name="Google Shape;1071;p55"/>
            <p:cNvSpPr/>
            <p:nvPr/>
          </p:nvSpPr>
          <p:spPr>
            <a:xfrm rot="-2700000">
              <a:off x="7797846" y="1379613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2" name="Google Shape;1072;p55"/>
            <p:cNvSpPr/>
            <p:nvPr/>
          </p:nvSpPr>
          <p:spPr>
            <a:xfrm rot="-2700000">
              <a:off x="5300209" y="3885044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1637613-0C60-4F60-3020-761D7CACC81D}"/>
              </a:ext>
            </a:extLst>
          </p:cNvPr>
          <p:cNvGrpSpPr/>
          <p:nvPr/>
        </p:nvGrpSpPr>
        <p:grpSpPr>
          <a:xfrm>
            <a:off x="215496" y="187034"/>
            <a:ext cx="1246397" cy="559724"/>
            <a:chOff x="10327010" y="4053093"/>
            <a:chExt cx="1534027" cy="68889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98A2600-788F-A490-1BCE-4041BA8F3923}"/>
                </a:ext>
              </a:extLst>
            </p:cNvPr>
            <p:cNvSpPr txBox="1"/>
            <p:nvPr/>
          </p:nvSpPr>
          <p:spPr>
            <a:xfrm>
              <a:off x="10663508" y="4074661"/>
              <a:ext cx="1197529" cy="66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31" dirty="0">
                  <a:latin typeface="+mj-lt"/>
                </a:rPr>
                <a:t>ПРАВИТЕЛЬСТВО </a:t>
              </a:r>
              <a:br>
                <a:rPr lang="ru-RU" sz="731" dirty="0">
                  <a:latin typeface="+mj-lt"/>
                </a:rPr>
              </a:br>
              <a:r>
                <a:rPr lang="ru-RU" sz="731" dirty="0">
                  <a:latin typeface="+mj-lt"/>
                </a:rPr>
                <a:t>САНКТ-ПЕТЕРБУРГА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9FF8772-CA81-A881-464C-7868A19B3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7010" y="4053093"/>
              <a:ext cx="336498" cy="388758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604698" y="3420533"/>
            <a:ext cx="3777612" cy="1134651"/>
          </a:xfrm>
          <a:prstGeom prst="rect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НЕ ЗАБЫВАЙТЕ ОПЛАЧИВАТЬ ПРОЕЗД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usiness Administration School Center by Slidesgo">
  <a:themeElements>
    <a:clrScheme name="Simple Light">
      <a:dk1>
        <a:srgbClr val="092241"/>
      </a:dk1>
      <a:lt1>
        <a:srgbClr val="F8F8F8"/>
      </a:lt1>
      <a:dk2>
        <a:srgbClr val="B7B7B7"/>
      </a:dk2>
      <a:lt2>
        <a:srgbClr val="6194E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92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477</Words>
  <Application>Microsoft Office PowerPoint</Application>
  <PresentationFormat>Экран (16:9)</PresentationFormat>
  <Paragraphs>68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Archivo</vt:lpstr>
      <vt:lpstr>Archivo Black</vt:lpstr>
      <vt:lpstr>Arial</vt:lpstr>
      <vt:lpstr>Arial Narrow</vt:lpstr>
      <vt:lpstr>DM Sans</vt:lpstr>
      <vt:lpstr>Manrope</vt:lpstr>
      <vt:lpstr>Business Administration School Center by Slidesgo</vt:lpstr>
      <vt:lpstr>Оплата проезда  в транспорте  Санкт-Петербурга</vt:lpstr>
      <vt:lpstr>Оплата проезда в автобусах, трамваях  и троллейбусах</vt:lpstr>
      <vt:lpstr>Оплату проезда в наземном транспорте проверяют контролеры-ревизоры</vt:lpstr>
      <vt:lpstr>Оплата проезда в метрополитене</vt:lpstr>
      <vt:lpstr>Контроль  в метрополитене</vt:lpstr>
      <vt:lpstr>Административная ответственность</vt:lpstr>
      <vt:lpstr>Административная ответственность </vt:lpstr>
      <vt:lpstr>Административная ответственность </vt:lpstr>
      <vt:lpstr>Спасибо 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Оплата проезда в транспорте Санкт-Петербурга</dc:title>
  <dc:creator>Шумилина Алена Константиновна</dc:creator>
  <cp:lastModifiedBy>Ryazanova</cp:lastModifiedBy>
  <cp:revision>59</cp:revision>
  <dcterms:modified xsi:type="dcterms:W3CDTF">2025-10-15T08:40:42Z</dcterms:modified>
</cp:coreProperties>
</file>