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34"/>
  </p:notesMasterIdLst>
  <p:handoutMasterIdLst>
    <p:handoutMasterId r:id="rId35"/>
  </p:handoutMasterIdLst>
  <p:sldIdLst>
    <p:sldId id="370" r:id="rId4"/>
    <p:sldId id="373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2" r:id="rId19"/>
    <p:sldId id="346" r:id="rId20"/>
    <p:sldId id="348" r:id="rId21"/>
    <p:sldId id="350" r:id="rId22"/>
    <p:sldId id="369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68" r:id="rId31"/>
    <p:sldId id="364" r:id="rId32"/>
    <p:sldId id="359" r:id="rId33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81"/>
    <a:srgbClr val="F26F21"/>
    <a:srgbClr val="00B09B"/>
    <a:srgbClr val="01BFF1"/>
    <a:srgbClr val="00A1DD"/>
    <a:srgbClr val="00C1F4"/>
    <a:srgbClr val="FCAE17"/>
    <a:srgbClr val="0073F2"/>
    <a:srgbClr val="0072DF"/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73" autoAdjust="0"/>
    <p:restoredTop sz="96395" autoAdjust="0"/>
  </p:normalViewPr>
  <p:slideViewPr>
    <p:cSldViewPr showGuides="1">
      <p:cViewPr varScale="1">
        <p:scale>
          <a:sx n="153" d="100"/>
          <a:sy n="153" d="100"/>
        </p:scale>
        <p:origin x="156" y="144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 varScale="1">
      <p:scale>
        <a:sx n="1" d="1"/>
        <a:sy n="1" d="1"/>
      </p:scale>
      <p:origin x="0" y="-516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/>
          <a:stretch>
            <a:fillRect/>
          </a:stretch>
        </p:blipFill>
        <p:spPr>
          <a:xfrm>
            <a:off x="0" y="0"/>
            <a:ext cx="13525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11" Type="http://schemas.openxmlformats.org/officeDocument/2006/relationships/image" Target="../media/image30.jpeg"/><Relationship Id="rId5" Type="http://schemas.openxmlformats.org/officeDocument/2006/relationships/image" Target="../media/image65.jpeg"/><Relationship Id="rId10" Type="http://schemas.openxmlformats.org/officeDocument/2006/relationships/image" Target="../media/image29.png"/><Relationship Id="rId4" Type="http://schemas.openxmlformats.org/officeDocument/2006/relationships/image" Target="../media/image64.jpe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30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29.png"/><Relationship Id="rId5" Type="http://schemas.openxmlformats.org/officeDocument/2006/relationships/image" Target="../media/image71.png"/><Relationship Id="rId10" Type="http://schemas.openxmlformats.org/officeDocument/2006/relationships/image" Target="../media/image28.png"/><Relationship Id="rId4" Type="http://schemas.openxmlformats.org/officeDocument/2006/relationships/image" Target="../media/image70.pn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6.png"/><Relationship Id="rId7" Type="http://schemas.openxmlformats.org/officeDocument/2006/relationships/image" Target="../media/image27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png"/><Relationship Id="rId10" Type="http://schemas.openxmlformats.org/officeDocument/2006/relationships/image" Target="../media/image30.jpeg"/><Relationship Id="rId4" Type="http://schemas.openxmlformats.org/officeDocument/2006/relationships/image" Target="../media/image77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1.jpeg"/><Relationship Id="rId7" Type="http://schemas.openxmlformats.org/officeDocument/2006/relationships/image" Target="../media/image27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10" Type="http://schemas.openxmlformats.org/officeDocument/2006/relationships/image" Target="../media/image30.jpeg"/><Relationship Id="rId4" Type="http://schemas.openxmlformats.org/officeDocument/2006/relationships/image" Target="../media/image82.jpe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6.jpeg"/><Relationship Id="rId7" Type="http://schemas.openxmlformats.org/officeDocument/2006/relationships/image" Target="../media/image27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10" Type="http://schemas.openxmlformats.org/officeDocument/2006/relationships/image" Target="../media/image30.jpeg"/><Relationship Id="rId4" Type="http://schemas.openxmlformats.org/officeDocument/2006/relationships/image" Target="../media/image87.jpe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30.jpeg"/><Relationship Id="rId5" Type="http://schemas.openxmlformats.org/officeDocument/2006/relationships/image" Target="../media/image93.png"/><Relationship Id="rId10" Type="http://schemas.openxmlformats.org/officeDocument/2006/relationships/image" Target="../media/image29.png"/><Relationship Id="rId4" Type="http://schemas.openxmlformats.org/officeDocument/2006/relationships/image" Target="../media/image92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7.jpeg"/><Relationship Id="rId7" Type="http://schemas.openxmlformats.org/officeDocument/2006/relationships/image" Target="../media/image2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jpeg"/><Relationship Id="rId5" Type="http://schemas.openxmlformats.org/officeDocument/2006/relationships/image" Target="../media/image99.png"/><Relationship Id="rId10" Type="http://schemas.openxmlformats.org/officeDocument/2006/relationships/image" Target="../media/image30.jpeg"/><Relationship Id="rId4" Type="http://schemas.openxmlformats.org/officeDocument/2006/relationships/image" Target="../media/image98.jpe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2.jpeg"/><Relationship Id="rId7" Type="http://schemas.openxmlformats.org/officeDocument/2006/relationships/image" Target="../media/image27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jpeg"/><Relationship Id="rId5" Type="http://schemas.openxmlformats.org/officeDocument/2006/relationships/image" Target="../media/image104.png"/><Relationship Id="rId10" Type="http://schemas.openxmlformats.org/officeDocument/2006/relationships/image" Target="../media/image30.jpeg"/><Relationship Id="rId4" Type="http://schemas.openxmlformats.org/officeDocument/2006/relationships/image" Target="../media/image103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07.jpeg"/><Relationship Id="rId7" Type="http://schemas.openxmlformats.org/officeDocument/2006/relationships/image" Target="../media/image29.pn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10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0.png"/><Relationship Id="rId7" Type="http://schemas.openxmlformats.org/officeDocument/2006/relationships/image" Target="../media/image27.jpe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2.jpeg"/><Relationship Id="rId10" Type="http://schemas.openxmlformats.org/officeDocument/2006/relationships/image" Target="../media/image30.jpeg"/><Relationship Id="rId4" Type="http://schemas.openxmlformats.org/officeDocument/2006/relationships/image" Target="../media/image111.jpe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5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image" Target="../media/image16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3" Type="http://schemas.openxmlformats.org/officeDocument/2006/relationships/image" Target="../media/image28.png"/><Relationship Id="rId7" Type="http://schemas.openxmlformats.org/officeDocument/2006/relationships/image" Target="../media/image11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8.png"/><Relationship Id="rId7" Type="http://schemas.openxmlformats.org/officeDocument/2006/relationships/image" Target="../media/image28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120.jpeg"/><Relationship Id="rId4" Type="http://schemas.openxmlformats.org/officeDocument/2006/relationships/image" Target="../media/image119.png"/><Relationship Id="rId9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2.jpeg"/><Relationship Id="rId7" Type="http://schemas.openxmlformats.org/officeDocument/2006/relationships/image" Target="../media/image28.pn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Relationship Id="rId9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26.jpeg"/><Relationship Id="rId7" Type="http://schemas.openxmlformats.org/officeDocument/2006/relationships/image" Target="../media/image130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jpeg"/><Relationship Id="rId11" Type="http://schemas.openxmlformats.org/officeDocument/2006/relationships/image" Target="../media/image30.jpeg"/><Relationship Id="rId5" Type="http://schemas.openxmlformats.org/officeDocument/2006/relationships/image" Target="../media/image128.jpeg"/><Relationship Id="rId10" Type="http://schemas.openxmlformats.org/officeDocument/2006/relationships/image" Target="../media/image29.png"/><Relationship Id="rId4" Type="http://schemas.openxmlformats.org/officeDocument/2006/relationships/image" Target="../media/image127.jpeg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32.jpeg"/><Relationship Id="rId7" Type="http://schemas.openxmlformats.org/officeDocument/2006/relationships/image" Target="../media/image136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jpeg"/><Relationship Id="rId11" Type="http://schemas.openxmlformats.org/officeDocument/2006/relationships/image" Target="../media/image30.jpeg"/><Relationship Id="rId5" Type="http://schemas.openxmlformats.org/officeDocument/2006/relationships/image" Target="../media/image134.jpeg"/><Relationship Id="rId10" Type="http://schemas.openxmlformats.org/officeDocument/2006/relationships/image" Target="../media/image29.png"/><Relationship Id="rId4" Type="http://schemas.openxmlformats.org/officeDocument/2006/relationships/image" Target="../media/image133.jpeg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38.jpeg"/><Relationship Id="rId7" Type="http://schemas.openxmlformats.org/officeDocument/2006/relationships/image" Target="../media/image142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jpeg"/><Relationship Id="rId11" Type="http://schemas.openxmlformats.org/officeDocument/2006/relationships/image" Target="../media/image30.jpeg"/><Relationship Id="rId5" Type="http://schemas.openxmlformats.org/officeDocument/2006/relationships/image" Target="../media/image140.jpeg"/><Relationship Id="rId10" Type="http://schemas.openxmlformats.org/officeDocument/2006/relationships/image" Target="../media/image29.png"/><Relationship Id="rId4" Type="http://schemas.openxmlformats.org/officeDocument/2006/relationships/image" Target="../media/image139.jpeg"/><Relationship Id="rId9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44.jpeg"/><Relationship Id="rId7" Type="http://schemas.openxmlformats.org/officeDocument/2006/relationships/image" Target="../media/image27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jpeg"/><Relationship Id="rId5" Type="http://schemas.openxmlformats.org/officeDocument/2006/relationships/image" Target="../media/image146.jpeg"/><Relationship Id="rId10" Type="http://schemas.openxmlformats.org/officeDocument/2006/relationships/image" Target="../media/image30.jpeg"/><Relationship Id="rId4" Type="http://schemas.openxmlformats.org/officeDocument/2006/relationships/image" Target="../media/image145.jpeg"/><Relationship Id="rId9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49.jpeg"/><Relationship Id="rId7" Type="http://schemas.openxmlformats.org/officeDocument/2006/relationships/image" Target="../media/image28.png"/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151.jpeg"/><Relationship Id="rId4" Type="http://schemas.openxmlformats.org/officeDocument/2006/relationships/image" Target="../media/image150.jpeg"/><Relationship Id="rId9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jpeg"/><Relationship Id="rId3" Type="http://schemas.openxmlformats.org/officeDocument/2006/relationships/image" Target="../media/image28.png"/><Relationship Id="rId7" Type="http://schemas.openxmlformats.org/officeDocument/2006/relationships/image" Target="../media/image15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jpeg"/><Relationship Id="rId11" Type="http://schemas.openxmlformats.org/officeDocument/2006/relationships/image" Target="../media/image157.jpeg"/><Relationship Id="rId5" Type="http://schemas.openxmlformats.org/officeDocument/2006/relationships/image" Target="../media/image30.jpeg"/><Relationship Id="rId10" Type="http://schemas.openxmlformats.org/officeDocument/2006/relationships/image" Target="../media/image156.png"/><Relationship Id="rId4" Type="http://schemas.openxmlformats.org/officeDocument/2006/relationships/image" Target="../media/image29.png"/><Relationship Id="rId9" Type="http://schemas.openxmlformats.org/officeDocument/2006/relationships/image" Target="../media/image15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9.jpeg"/><Relationship Id="rId18" Type="http://schemas.openxmlformats.org/officeDocument/2006/relationships/image" Target="../media/image27.jpeg"/><Relationship Id="rId3" Type="http://schemas.openxmlformats.org/officeDocument/2006/relationships/image" Target="../media/image159.jpeg"/><Relationship Id="rId21" Type="http://schemas.openxmlformats.org/officeDocument/2006/relationships/image" Target="../media/image30.jpeg"/><Relationship Id="rId7" Type="http://schemas.openxmlformats.org/officeDocument/2006/relationships/image" Target="../media/image163.jpeg"/><Relationship Id="rId12" Type="http://schemas.openxmlformats.org/officeDocument/2006/relationships/image" Target="../media/image168.jpeg"/><Relationship Id="rId17" Type="http://schemas.openxmlformats.org/officeDocument/2006/relationships/image" Target="../media/image173.jpeg"/><Relationship Id="rId2" Type="http://schemas.openxmlformats.org/officeDocument/2006/relationships/image" Target="../media/image158.jpeg"/><Relationship Id="rId16" Type="http://schemas.openxmlformats.org/officeDocument/2006/relationships/image" Target="../media/image172.jpe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.jpeg"/><Relationship Id="rId11" Type="http://schemas.openxmlformats.org/officeDocument/2006/relationships/image" Target="../media/image167.jpeg"/><Relationship Id="rId5" Type="http://schemas.openxmlformats.org/officeDocument/2006/relationships/image" Target="../media/image161.jpeg"/><Relationship Id="rId15" Type="http://schemas.openxmlformats.org/officeDocument/2006/relationships/image" Target="../media/image171.jpeg"/><Relationship Id="rId10" Type="http://schemas.openxmlformats.org/officeDocument/2006/relationships/image" Target="../media/image166.jpeg"/><Relationship Id="rId19" Type="http://schemas.openxmlformats.org/officeDocument/2006/relationships/image" Target="../media/image28.png"/><Relationship Id="rId4" Type="http://schemas.openxmlformats.org/officeDocument/2006/relationships/image" Target="../media/image160.jpeg"/><Relationship Id="rId9" Type="http://schemas.openxmlformats.org/officeDocument/2006/relationships/image" Target="../media/image165.png"/><Relationship Id="rId14" Type="http://schemas.openxmlformats.org/officeDocument/2006/relationships/image" Target="../media/image17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30.jpeg"/><Relationship Id="rId5" Type="http://schemas.openxmlformats.org/officeDocument/2006/relationships/image" Target="../media/image34.jpeg"/><Relationship Id="rId10" Type="http://schemas.openxmlformats.org/officeDocument/2006/relationships/image" Target="../media/image29.png"/><Relationship Id="rId4" Type="http://schemas.openxmlformats.org/officeDocument/2006/relationships/image" Target="../media/image33.jpeg"/><Relationship Id="rId9" Type="http://schemas.openxmlformats.org/officeDocument/2006/relationships/image" Target="../media/image2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jpeg"/><Relationship Id="rId7" Type="http://schemas.openxmlformats.org/officeDocument/2006/relationships/image" Target="../media/image30.jpeg"/><Relationship Id="rId2" Type="http://schemas.openxmlformats.org/officeDocument/2006/relationships/hyperlink" Target="mailto:lyudmilaprozorova2@yandex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8.jpeg"/><Relationship Id="rId7" Type="http://schemas.openxmlformats.org/officeDocument/2006/relationships/image" Target="../media/image2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2.jpeg"/><Relationship Id="rId7" Type="http://schemas.openxmlformats.org/officeDocument/2006/relationships/image" Target="../media/image27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30.jpeg"/><Relationship Id="rId4" Type="http://schemas.openxmlformats.org/officeDocument/2006/relationships/image" Target="../media/image43.jpe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7.jpeg"/><Relationship Id="rId7" Type="http://schemas.openxmlformats.org/officeDocument/2006/relationships/image" Target="../media/image2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30.jpeg"/><Relationship Id="rId4" Type="http://schemas.openxmlformats.org/officeDocument/2006/relationships/image" Target="../media/image48.jpe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29.pn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image" Target="../media/image2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image" Target="../media/image27.jpeg"/><Relationship Id="rId5" Type="http://schemas.openxmlformats.org/officeDocument/2006/relationships/image" Target="../media/image56.pn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Relationship Id="rId1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195486"/>
            <a:ext cx="7110566" cy="126014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Интегрированные проекты как результат внеурочной деятельности обучающихся в условиях внедрения ФГОС в малокомплектной школе</a:t>
            </a:r>
            <a:endParaRPr lang="ru-RU" sz="1400" i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xmlns="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19672" y="1779662"/>
            <a:ext cx="6336704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i="1" dirty="0"/>
              <a:t>Прозорова Людмила Германовна, учитель изобразительного искусства и черчения Высоцкого ООО МБОУ «СОШ п.г. Советский» г. Высоцка Выборгского района Ленинградской области</a:t>
            </a:r>
            <a:endParaRPr lang="ru-RU" sz="1400" dirty="0"/>
          </a:p>
          <a:p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443038" cy="5143500"/>
          </a:xfrm>
          <a:prstGeom prst="rect">
            <a:avLst/>
          </a:prstGeom>
        </p:spPr>
      </p:pic>
      <p:pic>
        <p:nvPicPr>
          <p:cNvPr id="9" name="Рисунок 2" descr="C:\Users\5\Desktop\БАТИК\20170219_195750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7992380" y="1995686"/>
            <a:ext cx="996123" cy="22925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4" descr="C:\Users\teacher\AppData\Local\Temp\20180120_14123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7164288" y="3363838"/>
            <a:ext cx="767916" cy="136221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 descr="VplXm1Wtc0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20072" y="3111810"/>
            <a:ext cx="1510293" cy="113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D:\Фото и рисунки\наша семья к фильму\коллаж\Схема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07804" y="3255826"/>
            <a:ext cx="2252969" cy="1518526"/>
          </a:xfrm>
          <a:prstGeom prst="rect">
            <a:avLst/>
          </a:prstGeom>
          <a:noFill/>
        </p:spPr>
      </p:pic>
      <p:pic>
        <p:nvPicPr>
          <p:cNvPr id="1027" name="Picture 3" descr="SAM_176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35696" y="2931790"/>
            <a:ext cx="1321389" cy="115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марсоход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08004" y="3975906"/>
            <a:ext cx="1331640" cy="962472"/>
          </a:xfrm>
          <a:prstGeom prst="rect">
            <a:avLst/>
          </a:prstGeom>
          <a:noFill/>
        </p:spPr>
      </p:pic>
      <p:pic>
        <p:nvPicPr>
          <p:cNvPr id="1030" name="Рисунок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511660" y="4119922"/>
            <a:ext cx="1187624" cy="83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Documents and Settings\Директор.DIRECTOR\Рабочий стол\НДР 2012\Семиноженко\P1070600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300192" y="3939902"/>
            <a:ext cx="728092" cy="9597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2" name="Группа 21"/>
          <p:cNvGrpSpPr/>
          <p:nvPr/>
        </p:nvGrpSpPr>
        <p:grpSpPr>
          <a:xfrm>
            <a:off x="0" y="0"/>
            <a:ext cx="1511660" cy="5143500"/>
            <a:chOff x="0" y="0"/>
            <a:chExt cx="1511660" cy="5143500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0" y="0"/>
              <a:ext cx="1511660" cy="5143500"/>
              <a:chOff x="0" y="0"/>
              <a:chExt cx="1367644" cy="5143500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0" y="0"/>
                <a:ext cx="1367644" cy="5143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" name="Рисунок 17" descr="http://school329.spb.ru/images/%D0%9B%D0%B8%D1%86%D0%B5%D0%B9.jpg"/>
              <p:cNvPicPr/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08" y="2787775"/>
                <a:ext cx="1044116" cy="8640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Рисунок 18"/>
              <p:cNvPicPr/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31490"/>
                <a:ext cx="1037520" cy="886370"/>
              </a:xfrm>
              <a:prstGeom prst="rect">
                <a:avLst/>
              </a:prstGeom>
              <a:noFill/>
            </p:spPr>
          </p:pic>
          <p:pic>
            <p:nvPicPr>
              <p:cNvPr id="20" name="Рисунок 19" descr="ИМЦ Невского района Санкт-Петербурга"/>
              <p:cNvPicPr/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42" y="1347614"/>
                <a:ext cx="1227794" cy="8596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1" name="Picture 2" descr="https://data3.proshkolu.ru/content/media/pic/std/3000000/2001000/2000444-32eead76c433542c.jpg"/>
            <p:cNvPicPr>
              <a:picLocks noChangeAspect="1" noChangeArrowheads="1"/>
            </p:cNvPicPr>
            <p:nvPr/>
          </p:nvPicPr>
          <p:blipFill>
            <a:blip r:embed="rId1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3903898"/>
              <a:ext cx="764421" cy="123960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B760AA-C206-41D3-A56A-F18243C8D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59482"/>
            <a:ext cx="7266875" cy="977900"/>
          </a:xfrm>
        </p:spPr>
        <p:txBody>
          <a:bodyPr>
            <a:normAutofit/>
          </a:bodyPr>
          <a:lstStyle/>
          <a:p>
            <a:r>
              <a:rPr lang="ru-RU" dirty="0"/>
              <a:t>«Создание анимационного ролика «Васька-кот»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C4CC7676-02BD-401D-82B9-7DDB8DD249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941057"/>
              </p:ext>
            </p:extLst>
          </p:nvPr>
        </p:nvGraphicFramePr>
        <p:xfrm>
          <a:off x="6588224" y="1275606"/>
          <a:ext cx="2312469" cy="72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2469">
                  <a:extLst>
                    <a:ext uri="{9D8B030D-6E8A-4147-A177-3AD203B41FA5}">
                      <a16:colId xmlns:a16="http://schemas.microsoft.com/office/drawing/2014/main" xmlns="" val="942737106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Изобразительное искусство, информатика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02" marR="20202" marT="0" marB="0"/>
                </a:tc>
                <a:extLst>
                  <a:ext uri="{0D108BD9-81ED-4DB2-BD59-A6C34878D82A}">
                    <a16:rowId xmlns:a16="http://schemas.microsoft.com/office/drawing/2014/main" xmlns="" val="1082043716"/>
                  </a:ext>
                </a:extLst>
              </a:tr>
            </a:tbl>
          </a:graphicData>
        </a:graphic>
      </p:graphicFrame>
      <p:pic>
        <p:nvPicPr>
          <p:cNvPr id="9" name="Рисунок 8" descr="C:\Users\Ольга\Desktop\2016_10_17\IMG_0029.jpg">
            <a:extLst>
              <a:ext uri="{FF2B5EF4-FFF2-40B4-BE49-F238E27FC236}">
                <a16:creationId xmlns:a16="http://schemas.microsoft.com/office/drawing/2014/main" xmlns="" id="{B2C670FE-5D0B-40E6-9B06-919B067A74B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864391" y="2867091"/>
            <a:ext cx="1452272" cy="17976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Рисунок 9" descr="C:\Users\Ольга\Desktop\2016_10_17\IMG_0031.jpg">
            <a:extLst>
              <a:ext uri="{FF2B5EF4-FFF2-40B4-BE49-F238E27FC236}">
                <a16:creationId xmlns:a16="http://schemas.microsoft.com/office/drawing/2014/main" xmlns="" id="{46F4725A-B00A-42EB-9CBF-58198BB8E38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358203" y="2161811"/>
            <a:ext cx="1238956" cy="16987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Рисунок 4" descr="C:\Users\Ольга\Desktop\2016_10_17\IMG_0024.jpg">
            <a:extLst>
              <a:ext uri="{FF2B5EF4-FFF2-40B4-BE49-F238E27FC236}">
                <a16:creationId xmlns:a16="http://schemas.microsoft.com/office/drawing/2014/main" xmlns="" id="{E93FF222-8DE5-405E-B8EA-D7CFC45088A8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314698" y="776824"/>
            <a:ext cx="1774744" cy="25562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Рисунок 6" descr="C:\Users\Ольга\Desktop\2016_10_17\IMG_0027.jpg">
            <a:extLst>
              <a:ext uri="{FF2B5EF4-FFF2-40B4-BE49-F238E27FC236}">
                <a16:creationId xmlns:a16="http://schemas.microsoft.com/office/drawing/2014/main" xmlns="" id="{4DB5A6CC-6055-430E-B75B-5DD503958FED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958683" y="2697235"/>
            <a:ext cx="1275865" cy="20330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Рисунок 5" descr="C:\Users\Ольга\Desktop\2016_10_17\IMG_0025.jpg">
            <a:extLst>
              <a:ext uri="{FF2B5EF4-FFF2-40B4-BE49-F238E27FC236}">
                <a16:creationId xmlns:a16="http://schemas.microsoft.com/office/drawing/2014/main" xmlns="" id="{E55C142D-3AB0-44F4-A47F-F3AFE47D68D1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638232" y="3037466"/>
            <a:ext cx="1452272" cy="20330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Рисунок 7" descr="C:\Users\Ольга\Desktop\2016_10_17\IMG_0028.jpg">
            <a:extLst>
              <a:ext uri="{FF2B5EF4-FFF2-40B4-BE49-F238E27FC236}">
                <a16:creationId xmlns:a16="http://schemas.microsoft.com/office/drawing/2014/main" xmlns="" id="{23E1CD3D-DB86-42A5-8A25-3C59A6E490CE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987345" y="1051949"/>
            <a:ext cx="1452273" cy="21876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grpSp>
        <p:nvGrpSpPr>
          <p:cNvPr id="11" name="Группа 10"/>
          <p:cNvGrpSpPr/>
          <p:nvPr/>
        </p:nvGrpSpPr>
        <p:grpSpPr>
          <a:xfrm>
            <a:off x="0" y="0"/>
            <a:ext cx="1439652" cy="5143500"/>
            <a:chOff x="0" y="0"/>
            <a:chExt cx="1511660" cy="5143500"/>
          </a:xfrm>
        </p:grpSpPr>
        <p:grpSp>
          <p:nvGrpSpPr>
            <p:cNvPr id="12" name="Группа 14"/>
            <p:cNvGrpSpPr/>
            <p:nvPr/>
          </p:nvGrpSpPr>
          <p:grpSpPr>
            <a:xfrm>
              <a:off x="0" y="0"/>
              <a:ext cx="1511660" cy="5143500"/>
              <a:chOff x="0" y="0"/>
              <a:chExt cx="1367644" cy="5143500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0" y="0"/>
                <a:ext cx="1367644" cy="5143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Рисунок 14" descr="http://school329.spb.ru/images/%D0%9B%D0%B8%D1%86%D0%B5%D0%B9.jpg"/>
              <p:cNvPicPr/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08" y="2787775"/>
                <a:ext cx="1044116" cy="8640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Рисунок 15"/>
              <p:cNvPicPr/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31490"/>
                <a:ext cx="1037520" cy="886370"/>
              </a:xfrm>
              <a:prstGeom prst="rect">
                <a:avLst/>
              </a:prstGeom>
              <a:noFill/>
            </p:spPr>
          </p:pic>
          <p:pic>
            <p:nvPicPr>
              <p:cNvPr id="17" name="Рисунок 16" descr="ИМЦ Невского района Санкт-Петербурга"/>
              <p:cNvPicPr/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42" y="1347614"/>
                <a:ext cx="1227794" cy="8596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" name="Picture 2" descr="https://data3.proshkolu.ru/content/media/pic/std/3000000/2001000/2000444-32eead76c433542c.jpg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3903898"/>
              <a:ext cx="764421" cy="123960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64783545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B760AA-C206-41D3-A56A-F18243C8D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«Создание анимационных фильмов»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C4CC7676-02BD-401D-82B9-7DDB8DD249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252276"/>
              </p:ext>
            </p:extLst>
          </p:nvPr>
        </p:nvGraphicFramePr>
        <p:xfrm>
          <a:off x="7056276" y="807554"/>
          <a:ext cx="1798933" cy="1234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8933">
                  <a:extLst>
                    <a:ext uri="{9D8B030D-6E8A-4147-A177-3AD203B41FA5}">
                      <a16:colId xmlns:a16="http://schemas.microsoft.com/office/drawing/2014/main" xmlns="" val="942737106"/>
                    </a:ext>
                  </a:extLst>
                </a:gridCol>
              </a:tblGrid>
              <a:tr h="12344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Изобразительное искусство, информатика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02" marR="20202" marT="0" marB="0"/>
                </a:tc>
                <a:extLst>
                  <a:ext uri="{0D108BD9-81ED-4DB2-BD59-A6C34878D82A}">
                    <a16:rowId xmlns:a16="http://schemas.microsoft.com/office/drawing/2014/main" xmlns="" val="2036432545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3C0D896-AA1A-478E-9BD0-AE5575C6DF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1835696" y="1815666"/>
            <a:ext cx="1962978" cy="28323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937693-AB6B-4953-B868-5254209054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5508104" y="1491630"/>
            <a:ext cx="1458191" cy="21288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C97E448-B0AB-48B9-98C2-4E3C222EF8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7450617" y="3253045"/>
            <a:ext cx="1125377" cy="8864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1442CC-CAD9-4AAB-8D3C-A1B25D067E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3419872" y="1275606"/>
            <a:ext cx="1873439" cy="270317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0863323-508C-4606-B9B6-335B7FBCF5A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/>
          <a:srcRect/>
          <a:stretch/>
        </p:blipFill>
        <p:spPr>
          <a:xfrm>
            <a:off x="6841567" y="3880731"/>
            <a:ext cx="1347269" cy="8864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C735DDE-B0EE-4859-B03B-8A981B8F1B2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/>
          <a:srcRect/>
          <a:stretch/>
        </p:blipFill>
        <p:spPr>
          <a:xfrm>
            <a:off x="5868144" y="3291830"/>
            <a:ext cx="1304931" cy="9779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C5E2D0A-54A8-4872-BE56-0780E963377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/>
          <a:srcRect/>
          <a:stretch/>
        </p:blipFill>
        <p:spPr>
          <a:xfrm>
            <a:off x="4391980" y="3543858"/>
            <a:ext cx="1347269" cy="1061188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0" y="0"/>
            <a:ext cx="1439652" cy="5143500"/>
            <a:chOff x="0" y="0"/>
            <a:chExt cx="1511660" cy="5143500"/>
          </a:xfrm>
        </p:grpSpPr>
        <p:grpSp>
          <p:nvGrpSpPr>
            <p:cNvPr id="12" name="Группа 14"/>
            <p:cNvGrpSpPr/>
            <p:nvPr/>
          </p:nvGrpSpPr>
          <p:grpSpPr>
            <a:xfrm>
              <a:off x="0" y="0"/>
              <a:ext cx="1511660" cy="5143500"/>
              <a:chOff x="0" y="0"/>
              <a:chExt cx="1367644" cy="5143500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0" y="0"/>
                <a:ext cx="1367644" cy="5143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Рисунок 14" descr="http://school329.spb.ru/images/%D0%9B%D0%B8%D1%86%D0%B5%D0%B9.jpg"/>
              <p:cNvPicPr/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08" y="2787775"/>
                <a:ext cx="1044116" cy="8640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Рисунок 15"/>
              <p:cNvPicPr/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31490"/>
                <a:ext cx="1037520" cy="886370"/>
              </a:xfrm>
              <a:prstGeom prst="rect">
                <a:avLst/>
              </a:prstGeom>
              <a:noFill/>
            </p:spPr>
          </p:pic>
          <p:pic>
            <p:nvPicPr>
              <p:cNvPr id="17" name="Рисунок 16" descr="ИМЦ Невского района Санкт-Петербурга"/>
              <p:cNvPicPr/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42" y="1347614"/>
                <a:ext cx="1227794" cy="8596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" name="Picture 2" descr="https://data3.proshkolu.ru/content/media/pic/std/3000000/2001000/2000444-32eead76c433542c.jpg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3903898"/>
              <a:ext cx="764421" cy="123960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8295838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B760AA-C206-41D3-A56A-F18243C8D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«</a:t>
            </a:r>
            <a:r>
              <a:rPr lang="x-none" dirty="0"/>
              <a:t>История городского стадиона – </a:t>
            </a:r>
            <a:br>
              <a:rPr lang="x-none" dirty="0"/>
            </a:br>
            <a:r>
              <a:rPr lang="x-none" dirty="0"/>
              <a:t>олимпийская сказка или быль?</a:t>
            </a:r>
            <a:r>
              <a:rPr lang="ru-RU" dirty="0"/>
              <a:t>»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C4CC7676-02BD-401D-82B9-7DDB8DD249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713907"/>
              </p:ext>
            </p:extLst>
          </p:nvPr>
        </p:nvGraphicFramePr>
        <p:xfrm>
          <a:off x="6552220" y="1275606"/>
          <a:ext cx="2312469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2469">
                  <a:extLst>
                    <a:ext uri="{9D8B030D-6E8A-4147-A177-3AD203B41FA5}">
                      <a16:colId xmlns:a16="http://schemas.microsoft.com/office/drawing/2014/main" xmlns="" val="942737106"/>
                    </a:ext>
                  </a:extLst>
                </a:gridCol>
              </a:tblGrid>
              <a:tr h="16459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Краеведение, изобразительное искусство, черчение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02" marR="20202" marT="0" marB="0"/>
                </a:tc>
                <a:extLst>
                  <a:ext uri="{0D108BD9-81ED-4DB2-BD59-A6C34878D82A}">
                    <a16:rowId xmlns:a16="http://schemas.microsoft.com/office/drawing/2014/main" xmlns="" val="165526918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CE25A53-5BCA-492C-BF51-836F1E06A8E3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2463738"/>
            <a:ext cx="3054668" cy="2282749"/>
          </a:xfrm>
          <a:prstGeom prst="rect">
            <a:avLst/>
          </a:prstGeom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2C2A22D-E9D3-4C13-92AC-7EFCBF33F0C6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7924" y="3543858"/>
            <a:ext cx="2035539" cy="1395174"/>
          </a:xfrm>
          <a:prstGeom prst="rect">
            <a:avLst/>
          </a:prstGeom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E37D9D0-D2CF-4C01-B0AA-B2AB72EC7611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4" y="3291830"/>
            <a:ext cx="2464729" cy="149205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817D7EE-7A5F-4A78-AF8B-CF2970500BD8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3968" y="1419622"/>
            <a:ext cx="2112398" cy="1666128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F293481-45F2-4B80-8AE5-6AAAD356731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2" y="1275606"/>
            <a:ext cx="1287316" cy="965487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0" y="0"/>
            <a:ext cx="1439652" cy="5143500"/>
            <a:chOff x="0" y="0"/>
            <a:chExt cx="1511660" cy="5143500"/>
          </a:xfrm>
        </p:grpSpPr>
        <p:grpSp>
          <p:nvGrpSpPr>
            <p:cNvPr id="12" name="Группа 14"/>
            <p:cNvGrpSpPr/>
            <p:nvPr/>
          </p:nvGrpSpPr>
          <p:grpSpPr>
            <a:xfrm>
              <a:off x="0" y="0"/>
              <a:ext cx="1511660" cy="5143500"/>
              <a:chOff x="0" y="0"/>
              <a:chExt cx="1367644" cy="5143500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0" y="0"/>
                <a:ext cx="1367644" cy="5143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Рисунок 14" descr="http://school329.spb.ru/images/%D0%9B%D0%B8%D1%86%D0%B5%D0%B9.jpg"/>
              <p:cNvPicPr/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08" y="2787775"/>
                <a:ext cx="1044116" cy="8640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Рисунок 15"/>
              <p:cNvPicPr/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31490"/>
                <a:ext cx="1037520" cy="886370"/>
              </a:xfrm>
              <a:prstGeom prst="rect">
                <a:avLst/>
              </a:prstGeom>
              <a:noFill/>
            </p:spPr>
          </p:pic>
          <p:pic>
            <p:nvPicPr>
              <p:cNvPr id="17" name="Рисунок 16" descr="ИМЦ Невского района Санкт-Петербурга"/>
              <p:cNvPicPr/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42" y="1347614"/>
                <a:ext cx="1227794" cy="8596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" name="Picture 2" descr="https://data3.proshkolu.ru/content/media/pic/std/3000000/2001000/2000444-32eead76c433542c.jpg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3903898"/>
              <a:ext cx="764421" cy="123960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55197481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B760AA-C206-41D3-A56A-F18243C8D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95486"/>
            <a:ext cx="7308812" cy="8280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«Познавательная игра «Исторический куб» на знание событий Великой Отечественной войны 1941-1945 годов к 70-летию Великой Победы»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C4CC7676-02BD-401D-82B9-7DDB8DD249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978983"/>
              </p:ext>
            </p:extLst>
          </p:nvPr>
        </p:nvGraphicFramePr>
        <p:xfrm>
          <a:off x="6462920" y="1822658"/>
          <a:ext cx="2312469" cy="1253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2469">
                  <a:extLst>
                    <a:ext uri="{9D8B030D-6E8A-4147-A177-3AD203B41FA5}">
                      <a16:colId xmlns:a16="http://schemas.microsoft.com/office/drawing/2014/main" xmlns="" val="942737106"/>
                    </a:ext>
                  </a:extLst>
                </a:gridCol>
              </a:tblGrid>
              <a:tr h="12531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История, изобразительное искусство, информатика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02" marR="20202" marT="0" marB="0"/>
                </a:tc>
                <a:extLst>
                  <a:ext uri="{0D108BD9-81ED-4DB2-BD59-A6C34878D82A}">
                    <a16:rowId xmlns:a16="http://schemas.microsoft.com/office/drawing/2014/main" xmlns="" val="1487921108"/>
                  </a:ext>
                </a:extLst>
              </a:tr>
            </a:tbl>
          </a:graphicData>
        </a:graphic>
      </p:graphicFrame>
      <p:pic>
        <p:nvPicPr>
          <p:cNvPr id="10241" name="Picture 1" descr="SBJqXvb7nvg">
            <a:extLst>
              <a:ext uri="{FF2B5EF4-FFF2-40B4-BE49-F238E27FC236}">
                <a16:creationId xmlns:a16="http://schemas.microsoft.com/office/drawing/2014/main" xmlns="" id="{B15CC98A-97F8-4B02-A18C-FC086C815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99642"/>
            <a:ext cx="1604003" cy="120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Ea5G4mHP98M">
            <a:extLst>
              <a:ext uri="{FF2B5EF4-FFF2-40B4-BE49-F238E27FC236}">
                <a16:creationId xmlns:a16="http://schemas.microsoft.com/office/drawing/2014/main" xmlns="" id="{AB4404B6-8116-4EB5-A083-D19145792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7834"/>
            <a:ext cx="1832269" cy="137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VplXm1Wtc00">
            <a:extLst>
              <a:ext uri="{FF2B5EF4-FFF2-40B4-BE49-F238E27FC236}">
                <a16:creationId xmlns:a16="http://schemas.microsoft.com/office/drawing/2014/main" xmlns="" id="{D85067D4-88E6-4408-BAD7-23013EC09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183818"/>
            <a:ext cx="2227206" cy="167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g3ahn2FjpGQ">
            <a:extLst>
              <a:ext uri="{FF2B5EF4-FFF2-40B4-BE49-F238E27FC236}">
                <a16:creationId xmlns:a16="http://schemas.microsoft.com/office/drawing/2014/main" xmlns="" id="{06446F90-DCA0-4D53-9261-002215825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7674"/>
            <a:ext cx="2227205" cy="167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08004" y="3471850"/>
            <a:ext cx="1892829" cy="141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Группа 8"/>
          <p:cNvGrpSpPr/>
          <p:nvPr/>
        </p:nvGrpSpPr>
        <p:grpSpPr>
          <a:xfrm>
            <a:off x="0" y="0"/>
            <a:ext cx="1439652" cy="5143500"/>
            <a:chOff x="0" y="0"/>
            <a:chExt cx="1511660" cy="5143500"/>
          </a:xfrm>
        </p:grpSpPr>
        <p:grpSp>
          <p:nvGrpSpPr>
            <p:cNvPr id="10" name="Группа 14"/>
            <p:cNvGrpSpPr/>
            <p:nvPr/>
          </p:nvGrpSpPr>
          <p:grpSpPr>
            <a:xfrm>
              <a:off x="0" y="0"/>
              <a:ext cx="1511660" cy="5143500"/>
              <a:chOff x="0" y="0"/>
              <a:chExt cx="1367644" cy="5143500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0" y="0"/>
                <a:ext cx="1367644" cy="5143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" name="Рисунок 12" descr="http://school329.spb.ru/images/%D0%9B%D0%B8%D1%86%D0%B5%D0%B9.jpg"/>
              <p:cNvPicPr/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08" y="2787775"/>
                <a:ext cx="1044116" cy="8640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Рисунок 13"/>
              <p:cNvPicPr/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31490"/>
                <a:ext cx="1037520" cy="886370"/>
              </a:xfrm>
              <a:prstGeom prst="rect">
                <a:avLst/>
              </a:prstGeom>
              <a:noFill/>
            </p:spPr>
          </p:pic>
          <p:pic>
            <p:nvPicPr>
              <p:cNvPr id="15" name="Рисунок 14" descr="ИМЦ Невского района Санкт-Петербурга"/>
              <p:cNvPicPr/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42" y="1347614"/>
                <a:ext cx="1227794" cy="8596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" name="Picture 2" descr="https://data3.proshkolu.ru/content/media/pic/std/3000000/2001000/2000444-32eead76c433542c.jpg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3903898"/>
              <a:ext cx="764421" cy="123960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02584150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B760AA-C206-41D3-A56A-F18243C8D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«Макет «Дорога жизни»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C4CC7676-02BD-401D-82B9-7DDB8DD249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161993"/>
              </p:ext>
            </p:extLst>
          </p:nvPr>
        </p:nvGraphicFramePr>
        <p:xfrm>
          <a:off x="6283283" y="1848904"/>
          <a:ext cx="2285162" cy="8308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5162">
                  <a:extLst>
                    <a:ext uri="{9D8B030D-6E8A-4147-A177-3AD203B41FA5}">
                      <a16:colId xmlns:a16="http://schemas.microsoft.com/office/drawing/2014/main" xmlns="" val="942737106"/>
                    </a:ext>
                  </a:extLst>
                </a:gridCol>
              </a:tblGrid>
              <a:tr h="8308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История, краеведение, информатика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02" marR="20202" marT="0" marB="0"/>
                </a:tc>
                <a:extLst>
                  <a:ext uri="{0D108BD9-81ED-4DB2-BD59-A6C34878D82A}">
                    <a16:rowId xmlns:a16="http://schemas.microsoft.com/office/drawing/2014/main" xmlns="" val="2497739677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0F394E1-647E-4F19-A2CB-DE8FDD928E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6948264" y="3111810"/>
            <a:ext cx="1864414" cy="1470500"/>
          </a:xfrm>
          <a:prstGeom prst="rect">
            <a:avLst/>
          </a:prstGeom>
        </p:spPr>
      </p:pic>
      <p:pic>
        <p:nvPicPr>
          <p:cNvPr id="11265" name="Picture 1" descr="JO7Dl422jNs">
            <a:extLst>
              <a:ext uri="{FF2B5EF4-FFF2-40B4-BE49-F238E27FC236}">
                <a16:creationId xmlns:a16="http://schemas.microsoft.com/office/drawing/2014/main" xmlns="" id="{F48A14E5-1A70-48BC-A4E9-978CDE264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56" y="377956"/>
            <a:ext cx="1728192" cy="129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VGN5toAs5TQ">
            <a:extLst>
              <a:ext uri="{FF2B5EF4-FFF2-40B4-BE49-F238E27FC236}">
                <a16:creationId xmlns:a16="http://schemas.microsoft.com/office/drawing/2014/main" xmlns="" id="{D4AEFE83-45CB-4E8B-A39D-08665FFF6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1167594"/>
            <a:ext cx="2248936" cy="168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SAM_1763">
            <a:extLst>
              <a:ext uri="{FF2B5EF4-FFF2-40B4-BE49-F238E27FC236}">
                <a16:creationId xmlns:a16="http://schemas.microsoft.com/office/drawing/2014/main" xmlns="" id="{B126267E-B68B-49D9-A03D-17C7BB53B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11710"/>
            <a:ext cx="2813590" cy="246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SAM_1767">
            <a:extLst>
              <a:ext uri="{FF2B5EF4-FFF2-40B4-BE49-F238E27FC236}">
                <a16:creationId xmlns:a16="http://schemas.microsoft.com/office/drawing/2014/main" xmlns="" id="{27C4371D-CC4E-46C1-9369-06060224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3363838"/>
            <a:ext cx="1394344" cy="10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0" y="0"/>
            <a:ext cx="1439652" cy="5143500"/>
            <a:chOff x="0" y="0"/>
            <a:chExt cx="1511660" cy="5143500"/>
          </a:xfrm>
        </p:grpSpPr>
        <p:grpSp>
          <p:nvGrpSpPr>
            <p:cNvPr id="10" name="Группа 14"/>
            <p:cNvGrpSpPr/>
            <p:nvPr/>
          </p:nvGrpSpPr>
          <p:grpSpPr>
            <a:xfrm>
              <a:off x="0" y="0"/>
              <a:ext cx="1511660" cy="5143500"/>
              <a:chOff x="0" y="0"/>
              <a:chExt cx="1367644" cy="5143500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0" y="0"/>
                <a:ext cx="1367644" cy="5143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" name="Рисунок 12" descr="http://school329.spb.ru/images/%D0%9B%D0%B8%D1%86%D0%B5%D0%B9.jpg"/>
              <p:cNvPicPr/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08" y="2787775"/>
                <a:ext cx="1044116" cy="8640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Рисунок 13"/>
              <p:cNvPicPr/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31490"/>
                <a:ext cx="1037520" cy="886370"/>
              </a:xfrm>
              <a:prstGeom prst="rect">
                <a:avLst/>
              </a:prstGeom>
              <a:noFill/>
            </p:spPr>
          </p:pic>
          <p:pic>
            <p:nvPicPr>
              <p:cNvPr id="15" name="Рисунок 14" descr="ИМЦ Невского района Санкт-Петербурга"/>
              <p:cNvPicPr/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42" y="1347614"/>
                <a:ext cx="1227794" cy="8596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" name="Picture 2" descr="https://data3.proshkolu.ru/content/media/pic/std/3000000/2001000/2000444-32eead76c433542c.jpg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3903898"/>
              <a:ext cx="764421" cy="123960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15538801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B760AA-C206-41D3-A56A-F18243C8D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Книга «Дорога жизни: из 1941 в 2015»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C4CC7676-02BD-401D-82B9-7DDB8DD249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481399"/>
              </p:ext>
            </p:extLst>
          </p:nvPr>
        </p:nvGraphicFramePr>
        <p:xfrm>
          <a:off x="6408204" y="1347614"/>
          <a:ext cx="2312469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2469">
                  <a:extLst>
                    <a:ext uri="{9D8B030D-6E8A-4147-A177-3AD203B41FA5}">
                      <a16:colId xmlns:a16="http://schemas.microsoft.com/office/drawing/2014/main" xmlns="" val="942737106"/>
                    </a:ext>
                  </a:extLst>
                </a:gridCol>
              </a:tblGrid>
              <a:tr h="16459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История, изобразительное искусство, информатика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02" marR="20202" marT="0" marB="0"/>
                </a:tc>
                <a:extLst>
                  <a:ext uri="{0D108BD9-81ED-4DB2-BD59-A6C34878D82A}">
                    <a16:rowId xmlns:a16="http://schemas.microsoft.com/office/drawing/2014/main" xmlns="" val="3596176719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750529C-602A-48DC-BB20-B206E6F5A2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879812" y="1347614"/>
            <a:ext cx="3360421" cy="16063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99E2BF6-65F0-4E1D-8436-E4B52AC2E5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1547664" y="1311610"/>
            <a:ext cx="1301957" cy="18614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32589D3-030D-4F5B-A8A1-164304BC76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4391980" y="3219822"/>
            <a:ext cx="2163266" cy="14983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FF3A3E1-A338-4023-B669-C8BC9021FA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6609408" y="3147814"/>
            <a:ext cx="2060300" cy="13321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7C22482-2552-41F4-85D6-833CB0BD32D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/>
          <a:srcRect/>
          <a:stretch/>
        </p:blipFill>
        <p:spPr>
          <a:xfrm>
            <a:off x="3059832" y="3291830"/>
            <a:ext cx="948842" cy="13691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A0446C2-6F22-4F6F-925E-E7E5A82A4A6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/>
          <a:srcRect/>
          <a:stretch/>
        </p:blipFill>
        <p:spPr>
          <a:xfrm>
            <a:off x="1727684" y="3399842"/>
            <a:ext cx="948842" cy="1369192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0" y="0"/>
            <a:ext cx="1439652" cy="5143500"/>
            <a:chOff x="0" y="0"/>
            <a:chExt cx="1511660" cy="5143500"/>
          </a:xfrm>
        </p:grpSpPr>
        <p:grpSp>
          <p:nvGrpSpPr>
            <p:cNvPr id="12" name="Группа 14"/>
            <p:cNvGrpSpPr/>
            <p:nvPr/>
          </p:nvGrpSpPr>
          <p:grpSpPr>
            <a:xfrm>
              <a:off x="0" y="0"/>
              <a:ext cx="1511660" cy="5143500"/>
              <a:chOff x="0" y="0"/>
              <a:chExt cx="1367644" cy="5143500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0" y="0"/>
                <a:ext cx="1367644" cy="5143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Рисунок 14" descr="http://school329.spb.ru/images/%D0%9B%D0%B8%D1%86%D0%B5%D0%B9.jpg"/>
              <p:cNvPicPr/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08" y="2787775"/>
                <a:ext cx="1044116" cy="8640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Рисунок 15"/>
              <p:cNvPicPr/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31490"/>
                <a:ext cx="1037520" cy="886370"/>
              </a:xfrm>
              <a:prstGeom prst="rect">
                <a:avLst/>
              </a:prstGeom>
              <a:noFill/>
            </p:spPr>
          </p:pic>
          <p:pic>
            <p:nvPicPr>
              <p:cNvPr id="17" name="Рисунок 16" descr="ИМЦ Невского района Санкт-Петербурга"/>
              <p:cNvPicPr/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42" y="1347614"/>
                <a:ext cx="1227794" cy="8596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" name="Picture 2" descr="https://data3.proshkolu.ru/content/media/pic/std/3000000/2001000/2000444-32eead76c433542c.jpg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3903898"/>
              <a:ext cx="764421" cy="123960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24528710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2C049C-EF7C-4411-A011-A9D635ADF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660" y="0"/>
            <a:ext cx="7101662" cy="1162776"/>
          </a:xfrm>
        </p:spPr>
        <p:txBody>
          <a:bodyPr>
            <a:normAutofit fontScale="90000"/>
          </a:bodyPr>
          <a:lstStyle/>
          <a:p>
            <a:r>
              <a:rPr lang="ru-RU" dirty="0"/>
              <a:t>«Рукописная, печатная, электронная - создание книги "Невская застава" к 100-летию Невского района Санкт-Петербурга»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E2039D37-9FF6-4B46-B495-F94F0466CA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278976"/>
              </p:ext>
            </p:extLst>
          </p:nvPr>
        </p:nvGraphicFramePr>
        <p:xfrm>
          <a:off x="5796136" y="1383618"/>
          <a:ext cx="3001618" cy="144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1618">
                  <a:extLst>
                    <a:ext uri="{9D8B030D-6E8A-4147-A177-3AD203B41FA5}">
                      <a16:colId xmlns:a16="http://schemas.microsoft.com/office/drawing/2014/main" xmlns="" val="2478986075"/>
                    </a:ext>
                  </a:extLst>
                </a:gridCol>
              </a:tblGrid>
              <a:tr h="14401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Краеведение,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история,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технология,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изобразительное искусство, информатика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658144767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30CCEB03-9929-471A-847D-3265EB2D0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65" y="1744575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4337" name="Picture 1" descr="IMG_20181104_192114">
            <a:extLst>
              <a:ext uri="{FF2B5EF4-FFF2-40B4-BE49-F238E27FC236}">
                <a16:creationId xmlns:a16="http://schemas.microsoft.com/office/drawing/2014/main" xmlns="" id="{7258922D-3463-4D2E-B8E0-5DEEF3EFC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63838"/>
            <a:ext cx="1666190" cy="125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IMG_20181104_192546">
            <a:extLst>
              <a:ext uri="{FF2B5EF4-FFF2-40B4-BE49-F238E27FC236}">
                <a16:creationId xmlns:a16="http://schemas.microsoft.com/office/drawing/2014/main" xmlns="" id="{F15D1151-3B3C-41EA-8001-52A5E077F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1455626"/>
            <a:ext cx="1609463" cy="120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IMG_20181109_145113">
            <a:extLst>
              <a:ext uri="{FF2B5EF4-FFF2-40B4-BE49-F238E27FC236}">
                <a16:creationId xmlns:a16="http://schemas.microsoft.com/office/drawing/2014/main" xmlns="" id="{559350B3-A275-4AE6-9F25-676F16457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11610"/>
            <a:ext cx="2345621" cy="241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EF83E87-73F6-43CD-887B-47F7E6524E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5256076" y="2931790"/>
            <a:ext cx="3430192" cy="1293770"/>
          </a:xfrm>
          <a:prstGeom prst="rect">
            <a:avLst/>
          </a:prstGeom>
        </p:spPr>
      </p:pic>
      <p:pic>
        <p:nvPicPr>
          <p:cNvPr id="14340" name="Picture 4" descr="IMG_20181104_192719">
            <a:extLst>
              <a:ext uri="{FF2B5EF4-FFF2-40B4-BE49-F238E27FC236}">
                <a16:creationId xmlns:a16="http://schemas.microsoft.com/office/drawing/2014/main" xmlns="" id="{A3CD2E24-FD2D-4365-B114-83B503F17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3291830"/>
            <a:ext cx="1166194" cy="155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0" y="0"/>
            <a:ext cx="1439652" cy="5143500"/>
            <a:chOff x="0" y="0"/>
            <a:chExt cx="1511660" cy="5143500"/>
          </a:xfrm>
        </p:grpSpPr>
        <p:grpSp>
          <p:nvGrpSpPr>
            <p:cNvPr id="12" name="Группа 14"/>
            <p:cNvGrpSpPr/>
            <p:nvPr/>
          </p:nvGrpSpPr>
          <p:grpSpPr>
            <a:xfrm>
              <a:off x="0" y="0"/>
              <a:ext cx="1511660" cy="5143500"/>
              <a:chOff x="0" y="0"/>
              <a:chExt cx="1367644" cy="5143500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0" y="0"/>
                <a:ext cx="1367644" cy="5143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Рисунок 14" descr="http://school329.spb.ru/images/%D0%9B%D0%B8%D1%86%D0%B5%D0%B9.jpg"/>
              <p:cNvPicPr/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08" y="2787775"/>
                <a:ext cx="1044116" cy="8640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Рисунок 15"/>
              <p:cNvPicPr/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31490"/>
                <a:ext cx="1037520" cy="886370"/>
              </a:xfrm>
              <a:prstGeom prst="rect">
                <a:avLst/>
              </a:prstGeom>
              <a:noFill/>
            </p:spPr>
          </p:pic>
          <p:pic>
            <p:nvPicPr>
              <p:cNvPr id="17" name="Рисунок 16" descr="ИМЦ Невского района Санкт-Петербурга"/>
              <p:cNvPicPr/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42" y="1347614"/>
                <a:ext cx="1227794" cy="8596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" name="Picture 2" descr="https://data3.proshkolu.ru/content/media/pic/std/3000000/2001000/2000444-32eead76c433542c.jpg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3903898"/>
              <a:ext cx="764421" cy="123960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870417895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87CA23-FAD0-4CA6-A5DC-18824308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«История школы на страницах ученического дневника»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6BD4BFF6-5675-4D8B-A5F3-8ADFDC7B81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424841"/>
              </p:ext>
            </p:extLst>
          </p:nvPr>
        </p:nvGraphicFramePr>
        <p:xfrm>
          <a:off x="7056276" y="1383618"/>
          <a:ext cx="1836204" cy="972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6204">
                  <a:extLst>
                    <a:ext uri="{9D8B030D-6E8A-4147-A177-3AD203B41FA5}">
                      <a16:colId xmlns:a16="http://schemas.microsoft.com/office/drawing/2014/main" xmlns="" val="1718166503"/>
                    </a:ext>
                  </a:extLst>
                </a:gridCol>
              </a:tblGrid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Краеведение, информатика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481425175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B1948357-E2C7-4F08-A07B-CE4805ED522C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563638"/>
            <a:ext cx="2579039" cy="20755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E46FA366-7C36-4C3C-A24C-B652B248669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327834"/>
            <a:ext cx="1072132" cy="14940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6F98E78-EEC1-481B-91E3-ECFA749259F9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47964" y="1455626"/>
            <a:ext cx="2683100" cy="1720319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AF4C07F-5F24-4E42-92B6-201AABF241D9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003798"/>
            <a:ext cx="2683100" cy="18201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E15B6A67-C045-4C70-9D3D-289362BBB4DB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3435846"/>
            <a:ext cx="1013932" cy="142054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10" name="Группа 9"/>
          <p:cNvGrpSpPr/>
          <p:nvPr/>
        </p:nvGrpSpPr>
        <p:grpSpPr>
          <a:xfrm>
            <a:off x="0" y="0"/>
            <a:ext cx="1439652" cy="5143500"/>
            <a:chOff x="0" y="0"/>
            <a:chExt cx="1511660" cy="5143500"/>
          </a:xfrm>
        </p:grpSpPr>
        <p:grpSp>
          <p:nvGrpSpPr>
            <p:cNvPr id="11" name="Группа 14"/>
            <p:cNvGrpSpPr/>
            <p:nvPr/>
          </p:nvGrpSpPr>
          <p:grpSpPr>
            <a:xfrm>
              <a:off x="0" y="0"/>
              <a:ext cx="1511660" cy="5143500"/>
              <a:chOff x="0" y="0"/>
              <a:chExt cx="1367644" cy="5143500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0" y="0"/>
                <a:ext cx="1367644" cy="5143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" name="Рисунок 13" descr="http://school329.spb.ru/images/%D0%9B%D0%B8%D1%86%D0%B5%D0%B9.jpg"/>
              <p:cNvPicPr/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08" y="2787775"/>
                <a:ext cx="1044116" cy="8640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Рисунок 14"/>
              <p:cNvPicPr/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31490"/>
                <a:ext cx="1037520" cy="886370"/>
              </a:xfrm>
              <a:prstGeom prst="rect">
                <a:avLst/>
              </a:prstGeom>
              <a:noFill/>
            </p:spPr>
          </p:pic>
          <p:pic>
            <p:nvPicPr>
              <p:cNvPr id="16" name="Рисунок 15" descr="ИМЦ Невского района Санкт-Петербурга"/>
              <p:cNvPicPr/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42" y="1347614"/>
                <a:ext cx="1227794" cy="8596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" name="Picture 2" descr="https://data3.proshkolu.ru/content/media/pic/std/3000000/2001000/2000444-32eead76c433542c.jpg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3903898"/>
              <a:ext cx="764421" cy="123960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65724727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451BAE-E545-4BE6-BFBD-32D2049A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«Выполнение батика по творчеству Ольги Берггольц для школьного музея»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E4AA29F9-CFE8-4451-8397-7BF3C1451C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521859"/>
              </p:ext>
            </p:extLst>
          </p:nvPr>
        </p:nvGraphicFramePr>
        <p:xfrm>
          <a:off x="6768244" y="1347614"/>
          <a:ext cx="2124236" cy="144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xmlns="" val="2478986075"/>
                    </a:ext>
                  </a:extLst>
                </a:gridCol>
              </a:tblGrid>
              <a:tr h="14401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Краеведение,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история,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технология,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изобразительное искусство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658144767"/>
                  </a:ext>
                </a:extLst>
              </a:tr>
            </a:tbl>
          </a:graphicData>
        </a:graphic>
      </p:graphicFrame>
      <p:pic>
        <p:nvPicPr>
          <p:cNvPr id="6" name="Рисунок 5" descr="C:\Users\5\Desktop\БАТИК\20170219_195721.jpg">
            <a:extLst>
              <a:ext uri="{FF2B5EF4-FFF2-40B4-BE49-F238E27FC236}">
                <a16:creationId xmlns:a16="http://schemas.microsoft.com/office/drawing/2014/main" xmlns="" id="{4CE4857C-FB0F-4F61-9C85-7E4C9E376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 bwMode="auto">
          <a:xfrm>
            <a:off x="3599892" y="1275606"/>
            <a:ext cx="1533120" cy="361586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Рисунок 2" descr="C:\Users\5\Desktop\БАТИК\20170219_195750.jpg">
            <a:extLst>
              <a:ext uri="{FF2B5EF4-FFF2-40B4-BE49-F238E27FC236}">
                <a16:creationId xmlns:a16="http://schemas.microsoft.com/office/drawing/2014/main" xmlns="" id="{9376F59F-7529-4BA2-BEF6-386247BCA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1655676" y="1275606"/>
            <a:ext cx="1620723" cy="372996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4" descr="C:\Users\teacher\AppData\Local\Temp\20180120_141237.jpg">
            <a:extLst>
              <a:ext uri="{FF2B5EF4-FFF2-40B4-BE49-F238E27FC236}">
                <a16:creationId xmlns:a16="http://schemas.microsoft.com/office/drawing/2014/main" xmlns="" id="{F05938B9-7843-46C5-B678-A2FCBB216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00092" y="2427734"/>
            <a:ext cx="1385955" cy="2458565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7" name="Группа 6"/>
          <p:cNvGrpSpPr/>
          <p:nvPr/>
        </p:nvGrpSpPr>
        <p:grpSpPr>
          <a:xfrm>
            <a:off x="0" y="0"/>
            <a:ext cx="1439652" cy="5143500"/>
            <a:chOff x="0" y="0"/>
            <a:chExt cx="1511660" cy="5143500"/>
          </a:xfrm>
        </p:grpSpPr>
        <p:grpSp>
          <p:nvGrpSpPr>
            <p:cNvPr id="10" name="Группа 14"/>
            <p:cNvGrpSpPr/>
            <p:nvPr/>
          </p:nvGrpSpPr>
          <p:grpSpPr>
            <a:xfrm>
              <a:off x="0" y="0"/>
              <a:ext cx="1511660" cy="5143500"/>
              <a:chOff x="0" y="0"/>
              <a:chExt cx="1367644" cy="5143500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0" y="0"/>
                <a:ext cx="1367644" cy="5143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" name="Рисунок 12" descr="http://school329.spb.ru/images/%D0%9B%D0%B8%D1%86%D0%B5%D0%B9.jpg"/>
              <p:cNvPicPr/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08" y="2787775"/>
                <a:ext cx="1044116" cy="8640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Рисунок 13"/>
              <p:cNvPicPr/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31490"/>
                <a:ext cx="1037520" cy="886370"/>
              </a:xfrm>
              <a:prstGeom prst="rect">
                <a:avLst/>
              </a:prstGeom>
              <a:noFill/>
            </p:spPr>
          </p:pic>
          <p:pic>
            <p:nvPicPr>
              <p:cNvPr id="15" name="Рисунок 14" descr="ИМЦ Невского района Санкт-Петербурга"/>
              <p:cNvPicPr/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42" y="1347614"/>
                <a:ext cx="1227794" cy="8596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" name="Picture 2" descr="https://data3.proshkolu.ru/content/media/pic/std/3000000/2001000/2000444-32eead76c433542c.jp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3903898"/>
              <a:ext cx="764421" cy="123960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95876439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12C28A-7B11-416C-B935-39AD3270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Батик «Подарок для мамы», «Подарок для папы»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17B5F6-852B-4F55-BE3E-F40B667BAF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4644008" y="1743658"/>
            <a:ext cx="2191292" cy="16201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EB16007-A3E3-43B1-A84B-F926C77138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7056276" y="2967794"/>
            <a:ext cx="1648546" cy="12188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83101D6-A513-4786-9799-42AA33585D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4211960" y="3255826"/>
            <a:ext cx="2283660" cy="16791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4746A18-DFC3-40FA-B771-CEA7D688C4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1439652" y="1131590"/>
            <a:ext cx="2934337" cy="22575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3C815A4-3330-4D13-A59C-A5656FCC3A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/>
          <a:srcRect/>
          <a:stretch/>
        </p:blipFill>
        <p:spPr>
          <a:xfrm>
            <a:off x="1799692" y="3543858"/>
            <a:ext cx="1873383" cy="1385126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557306C7-2F1E-4496-8D11-EAECCB51A9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025719"/>
              </p:ext>
            </p:extLst>
          </p:nvPr>
        </p:nvGraphicFramePr>
        <p:xfrm>
          <a:off x="6624228" y="1311610"/>
          <a:ext cx="2233820" cy="116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3820">
                  <a:extLst>
                    <a:ext uri="{9D8B030D-6E8A-4147-A177-3AD203B41FA5}">
                      <a16:colId xmlns:a16="http://schemas.microsoft.com/office/drawing/2014/main" xmlns="" val="3285722534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Краеведение,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технология,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изобразительное искусство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97088881"/>
                  </a:ext>
                </a:extLst>
              </a:tr>
            </a:tbl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0" y="0"/>
            <a:ext cx="1439652" cy="5143500"/>
            <a:chOff x="0" y="0"/>
            <a:chExt cx="1511660" cy="5143500"/>
          </a:xfrm>
        </p:grpSpPr>
        <p:grpSp>
          <p:nvGrpSpPr>
            <p:cNvPr id="11" name="Группа 14"/>
            <p:cNvGrpSpPr/>
            <p:nvPr/>
          </p:nvGrpSpPr>
          <p:grpSpPr>
            <a:xfrm>
              <a:off x="0" y="0"/>
              <a:ext cx="1511660" cy="5143500"/>
              <a:chOff x="0" y="0"/>
              <a:chExt cx="1367644" cy="5143500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0" y="0"/>
                <a:ext cx="1367644" cy="5143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" name="Рисунок 13" descr="http://school329.spb.ru/images/%D0%9B%D0%B8%D1%86%D0%B5%D0%B9.jpg"/>
              <p:cNvPicPr/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08" y="2787775"/>
                <a:ext cx="1044116" cy="8640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Рисунок 14"/>
              <p:cNvPicPr/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31490"/>
                <a:ext cx="1037520" cy="886370"/>
              </a:xfrm>
              <a:prstGeom prst="rect">
                <a:avLst/>
              </a:prstGeom>
              <a:noFill/>
            </p:spPr>
          </p:pic>
          <p:pic>
            <p:nvPicPr>
              <p:cNvPr id="16" name="Рисунок 15" descr="ИМЦ Невского района Санкт-Петербурга"/>
              <p:cNvPicPr/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42" y="1347614"/>
                <a:ext cx="1227794" cy="8596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" name="Picture 2" descr="https://data3.proshkolu.ru/content/media/pic/std/3000000/2001000/2000444-32eead76c433542c.jpg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3903898"/>
              <a:ext cx="764421" cy="123960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10119137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ru-RU" dirty="0"/>
              <a:t>Высоцкая школа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Picture 2" descr="https://gazetavyborg.ru/userfls/news/news_cover_slider/2/15553_61227973.jp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11660" y="267494"/>
            <a:ext cx="2784309" cy="2088232"/>
          </a:xfrm>
          <a:prstGeom prst="rect">
            <a:avLst/>
          </a:prstGeom>
          <a:noFill/>
        </p:spPr>
      </p:pic>
      <p:pic>
        <p:nvPicPr>
          <p:cNvPr id="2050" name="Picture 2" descr="https://data3.proshkolu.ru/content/media/pic/std/3000000/2001000/2000444-32eead76c433542c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67494"/>
            <a:ext cx="764421" cy="1239602"/>
          </a:xfrm>
          <a:prstGeom prst="rect">
            <a:avLst/>
          </a:prstGeom>
          <a:noFill/>
        </p:spPr>
      </p:pic>
      <p:pic>
        <p:nvPicPr>
          <p:cNvPr id="72706" name="Picture 2" descr="C:\Users\Администратор\Documents\РАБОЧИЙ СТОЛ ПИТЕР\Новая папка\школа\музей\Рисунок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84068" y="3111810"/>
            <a:ext cx="1241147" cy="1779662"/>
          </a:xfrm>
          <a:prstGeom prst="rect">
            <a:avLst/>
          </a:prstGeom>
          <a:noFill/>
        </p:spPr>
      </p:pic>
      <p:pic>
        <p:nvPicPr>
          <p:cNvPr id="72707" name="Picture 3" descr="C:\Users\Администратор\Documents\РАБОЧИЙ СТОЛ ПИТЕР\Новая папка\школа\музей\Рисунок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47664" y="2103698"/>
            <a:ext cx="1818838" cy="1368152"/>
          </a:xfrm>
          <a:prstGeom prst="rect">
            <a:avLst/>
          </a:prstGeom>
          <a:noFill/>
        </p:spPr>
      </p:pic>
      <p:pic>
        <p:nvPicPr>
          <p:cNvPr id="72709" name="Picture 5" descr="C:\Users\Администратор\Documents\РАБОЧИЙ СТОЛ ПИТЕР\Новая папка\школа\музей\P101049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96136" y="987574"/>
            <a:ext cx="2016224" cy="1512169"/>
          </a:xfrm>
          <a:prstGeom prst="rect">
            <a:avLst/>
          </a:prstGeom>
          <a:noFill/>
        </p:spPr>
      </p:pic>
      <p:pic>
        <p:nvPicPr>
          <p:cNvPr id="72712" name="Picture 8" descr="C:\Users\Администратор\Documents\РАБОЧИЙ СТОЛ ПИТЕР\Новая папка\школа\музей\P107007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31940" y="1599642"/>
            <a:ext cx="1908212" cy="1430493"/>
          </a:xfrm>
          <a:prstGeom prst="rect">
            <a:avLst/>
          </a:prstGeom>
          <a:noFill/>
        </p:spPr>
      </p:pic>
      <p:pic>
        <p:nvPicPr>
          <p:cNvPr id="72714" name="Picture 10" descr="C:\Users\Администратор\Documents\РАБОЧИЙ СТОЛ ПИТЕР\Новая папка\школа\музей\Рисунок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96236" y="3255826"/>
            <a:ext cx="2268252" cy="1702368"/>
          </a:xfrm>
          <a:prstGeom prst="rect">
            <a:avLst/>
          </a:prstGeom>
          <a:noFill/>
        </p:spPr>
      </p:pic>
      <p:pic>
        <p:nvPicPr>
          <p:cNvPr id="72708" name="Picture 4" descr="C:\Users\Администратор\Documents\РАБОЧИЙ СТОЛ ПИТЕР\Новая папка\школа\музей\P1010486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228184" y="2535746"/>
            <a:ext cx="1293330" cy="969998"/>
          </a:xfrm>
          <a:prstGeom prst="rect">
            <a:avLst/>
          </a:prstGeom>
          <a:noFill/>
        </p:spPr>
      </p:pic>
      <p:pic>
        <p:nvPicPr>
          <p:cNvPr id="72715" name="Picture 11" descr="C:\Users\Администратор\Documents\РАБОЧИЙ СТОЛ ПИТЕР\Новая папка\школа\музей\актовый зал 8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663788" y="3111810"/>
            <a:ext cx="1728877" cy="1300175"/>
          </a:xfrm>
          <a:prstGeom prst="rect">
            <a:avLst/>
          </a:prstGeom>
          <a:noFill/>
        </p:spPr>
      </p:pic>
      <p:pic>
        <p:nvPicPr>
          <p:cNvPr id="21" name="Picture 3" descr="D:\Фото и рисунки\День рождения школы\IMG_0554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3635896" y="3795886"/>
            <a:ext cx="1412776" cy="1059582"/>
          </a:xfrm>
          <a:prstGeom prst="rect">
            <a:avLst/>
          </a:prstGeom>
        </p:spPr>
      </p:pic>
      <p:pic>
        <p:nvPicPr>
          <p:cNvPr id="22" name="Picture 4" descr="D:\Фото и рисунки\школа 8.03\IMG_0858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1547664" y="3831890"/>
            <a:ext cx="1476164" cy="1106780"/>
          </a:xfrm>
          <a:prstGeom prst="rect">
            <a:avLst/>
          </a:prstGeom>
        </p:spPr>
      </p:pic>
      <p:pic>
        <p:nvPicPr>
          <p:cNvPr id="23" name="Picture 7" descr="IMG_1236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776356" y="1527634"/>
            <a:ext cx="1067792" cy="144592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grpSp>
        <p:nvGrpSpPr>
          <p:cNvPr id="16" name="Группа 15"/>
          <p:cNvGrpSpPr/>
          <p:nvPr/>
        </p:nvGrpSpPr>
        <p:grpSpPr>
          <a:xfrm>
            <a:off x="0" y="0"/>
            <a:ext cx="1439652" cy="5143500"/>
            <a:chOff x="0" y="0"/>
            <a:chExt cx="1511660" cy="5143500"/>
          </a:xfrm>
        </p:grpSpPr>
        <p:grpSp>
          <p:nvGrpSpPr>
            <p:cNvPr id="17" name="Группа 14"/>
            <p:cNvGrpSpPr/>
            <p:nvPr/>
          </p:nvGrpSpPr>
          <p:grpSpPr>
            <a:xfrm>
              <a:off x="0" y="0"/>
              <a:ext cx="1511660" cy="5143500"/>
              <a:chOff x="0" y="0"/>
              <a:chExt cx="1367644" cy="5143500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0" y="0"/>
                <a:ext cx="1367644" cy="5143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Рисунок 19" descr="http://school329.spb.ru/images/%D0%9B%D0%B8%D1%86%D0%B5%D0%B9.jpg"/>
              <p:cNvPicPr/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08" y="2787775"/>
                <a:ext cx="1044116" cy="8640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Рисунок 23"/>
              <p:cNvPicPr/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31490"/>
                <a:ext cx="1037520" cy="886370"/>
              </a:xfrm>
              <a:prstGeom prst="rect">
                <a:avLst/>
              </a:prstGeom>
              <a:noFill/>
            </p:spPr>
          </p:pic>
          <p:pic>
            <p:nvPicPr>
              <p:cNvPr id="25" name="Рисунок 24" descr="ИМЦ Невского района Санкт-Петербурга"/>
              <p:cNvPicPr/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42" y="1347614"/>
                <a:ext cx="1227794" cy="8596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" name="Picture 2" descr="https://data3.proshkolu.ru/content/media/pic/std/3000000/2001000/2000444-32eead76c433542c.jpg"/>
            <p:cNvPicPr>
              <a:picLocks noChangeAspect="1" noChangeArrowheads="1"/>
            </p:cNvPicPr>
            <p:nvPr/>
          </p:nvPicPr>
          <p:blipFill>
            <a:blip r:embed="rId1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3903898"/>
              <a:ext cx="764421" cy="123960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12C28A-7B11-416C-B935-39AD3270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Батик «Против коррупции»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557306C7-2F1E-4496-8D11-EAECCB51A9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025719"/>
              </p:ext>
            </p:extLst>
          </p:nvPr>
        </p:nvGraphicFramePr>
        <p:xfrm>
          <a:off x="6624228" y="1311610"/>
          <a:ext cx="2233820" cy="144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3820">
                  <a:extLst>
                    <a:ext uri="{9D8B030D-6E8A-4147-A177-3AD203B41FA5}">
                      <a16:colId xmlns:a16="http://schemas.microsoft.com/office/drawing/2014/main" xmlns="" val="3285722534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Обществознание, право,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технология,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изобразительное искусство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97088881"/>
                  </a:ext>
                </a:extLst>
              </a:tr>
            </a:tbl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0" y="0"/>
            <a:ext cx="1439652" cy="5143500"/>
            <a:chOff x="0" y="0"/>
            <a:chExt cx="1511660" cy="5143500"/>
          </a:xfrm>
        </p:grpSpPr>
        <p:grpSp>
          <p:nvGrpSpPr>
            <p:cNvPr id="11" name="Группа 14"/>
            <p:cNvGrpSpPr/>
            <p:nvPr/>
          </p:nvGrpSpPr>
          <p:grpSpPr>
            <a:xfrm>
              <a:off x="0" y="0"/>
              <a:ext cx="1511660" cy="5143500"/>
              <a:chOff x="0" y="0"/>
              <a:chExt cx="1367644" cy="5143500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0" y="0"/>
                <a:ext cx="1367644" cy="5143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" name="Рисунок 13" descr="http://school329.spb.ru/images/%D0%9B%D0%B8%D1%86%D0%B5%D0%B9.jpg"/>
              <p:cNvPicPr/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08" y="2787775"/>
                <a:ext cx="1044116" cy="8640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Рисунок 14"/>
              <p:cNvPicPr/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31490"/>
                <a:ext cx="1037520" cy="886370"/>
              </a:xfrm>
              <a:prstGeom prst="rect">
                <a:avLst/>
              </a:prstGeom>
              <a:noFill/>
            </p:spPr>
          </p:pic>
          <p:pic>
            <p:nvPicPr>
              <p:cNvPr id="16" name="Рисунок 15" descr="ИМЦ Невского района Санкт-Петербурга"/>
              <p:cNvPicPr/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42" y="1347614"/>
                <a:ext cx="1227794" cy="8596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" name="Picture 2" descr="https://data3.proshkolu.ru/content/media/pic/std/3000000/2001000/2000444-32eead76c433542c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3903898"/>
              <a:ext cx="764421" cy="1239602"/>
            </a:xfrm>
            <a:prstGeom prst="rect">
              <a:avLst/>
            </a:prstGeom>
            <a:noFill/>
          </p:spPr>
        </p:pic>
      </p:grpSp>
      <p:pic>
        <p:nvPicPr>
          <p:cNvPr id="1026" name="Picture 2" descr="C:\Users\Администратор\Desktop\2018-2019\ФОТОГРАФИИ С ТЕЛЕФОНА\Конкурс антикоррупция\IMG_20181016_11475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87724" y="1203598"/>
            <a:ext cx="1908212" cy="3733458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2018-2019\ФОТОГРАФИИ С ТЕЛЕФОНА\Конкурс антикоррупция\IMG_20181018_134553.jpg"/>
          <p:cNvPicPr>
            <a:picLocks noChangeAspect="1" noChangeArrowheads="1"/>
          </p:cNvPicPr>
          <p:nvPr/>
        </p:nvPicPr>
        <p:blipFill>
          <a:blip r:embed="rId7" cstate="email">
            <a:lum contrast="30000"/>
          </a:blip>
          <a:srcRect/>
          <a:stretch>
            <a:fillRect/>
          </a:stretch>
        </p:blipFill>
        <p:spPr bwMode="auto">
          <a:xfrm>
            <a:off x="4968044" y="3003798"/>
            <a:ext cx="2589047" cy="1836204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2018-2019\ФОТОГРАФИИ С ТЕЛЕФОНА\Конкурс антикоррупция\IMG_20181016_114524.jpg"/>
          <p:cNvPicPr>
            <a:picLocks noChangeAspect="1" noChangeArrowheads="1"/>
          </p:cNvPicPr>
          <p:nvPr/>
        </p:nvPicPr>
        <p:blipFill>
          <a:blip r:embed="rId8" cstate="email">
            <a:lum bright="10000" contrast="30000"/>
          </a:blip>
          <a:srcRect/>
          <a:stretch>
            <a:fillRect/>
          </a:stretch>
        </p:blipFill>
        <p:spPr bwMode="auto">
          <a:xfrm>
            <a:off x="4211960" y="1311610"/>
            <a:ext cx="2159397" cy="1491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1191372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995FFE-1780-4EEB-AEA7-180FFB33F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«Многоразовая межорбитальная транспортная система (ММТС)»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07AEE936-6BDA-4B74-9DE9-6B5812D3FD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595046"/>
              </p:ext>
            </p:extLst>
          </p:nvPr>
        </p:nvGraphicFramePr>
        <p:xfrm>
          <a:off x="7092280" y="1275606"/>
          <a:ext cx="1768686" cy="1234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8686">
                  <a:extLst>
                    <a:ext uri="{9D8B030D-6E8A-4147-A177-3AD203B41FA5}">
                      <a16:colId xmlns:a16="http://schemas.microsoft.com/office/drawing/2014/main" xmlns="" val="3801639808"/>
                    </a:ext>
                  </a:extLst>
                </a:gridCol>
              </a:tblGrid>
              <a:tr h="12344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Физика, астрономия, черчение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683994971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EAD1191-0325-4F0B-A5C0-607DC7E0AD48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4" y="1239602"/>
            <a:ext cx="2454359" cy="1464389"/>
          </a:xfrm>
          <a:prstGeom prst="rect">
            <a:avLst/>
          </a:prstGeom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18C91EE-3E57-4FA8-B5B8-A3BF5D665715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64188" y="2931790"/>
            <a:ext cx="2509559" cy="1527496"/>
          </a:xfrm>
          <a:prstGeom prst="rect">
            <a:avLst/>
          </a:prstGeom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DBDFCCA-2E96-47CF-899C-883A9AE372D7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1455626"/>
            <a:ext cx="2301353" cy="159752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5" descr="E:\конференция\IMG_03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59732" y="2715766"/>
            <a:ext cx="3456384" cy="216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0" y="0"/>
            <a:ext cx="1439652" cy="5143500"/>
            <a:chOff x="0" y="0"/>
            <a:chExt cx="1511660" cy="5143500"/>
          </a:xfrm>
        </p:grpSpPr>
        <p:grpSp>
          <p:nvGrpSpPr>
            <p:cNvPr id="11" name="Группа 14"/>
            <p:cNvGrpSpPr/>
            <p:nvPr/>
          </p:nvGrpSpPr>
          <p:grpSpPr>
            <a:xfrm>
              <a:off x="0" y="0"/>
              <a:ext cx="1511660" cy="5143500"/>
              <a:chOff x="0" y="0"/>
              <a:chExt cx="1367644" cy="5143500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0" y="0"/>
                <a:ext cx="1367644" cy="5143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" name="Рисунок 13" descr="http://school329.spb.ru/images/%D0%9B%D0%B8%D1%86%D0%B5%D0%B9.jpg"/>
              <p:cNvPicPr/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08" y="2787775"/>
                <a:ext cx="1044116" cy="8640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Рисунок 14"/>
              <p:cNvPicPr/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31490"/>
                <a:ext cx="1037520" cy="886370"/>
              </a:xfrm>
              <a:prstGeom prst="rect">
                <a:avLst/>
              </a:prstGeom>
              <a:noFill/>
            </p:spPr>
          </p:pic>
          <p:pic>
            <p:nvPicPr>
              <p:cNvPr id="16" name="Рисунок 15" descr="ИМЦ Невского района Санкт-Петербурга"/>
              <p:cNvPicPr/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42" y="1347614"/>
                <a:ext cx="1227794" cy="8596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" name="Picture 2" descr="https://data3.proshkolu.ru/content/media/pic/std/3000000/2001000/2000444-32eead76c433542c.jpg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3903898"/>
              <a:ext cx="764421" cy="123960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340730473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B760AA-C206-41D3-A56A-F18243C8D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«Марсоход-исследователь глубин и поверхности марса (ИГПМ)»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C4CC7676-02BD-401D-82B9-7DDB8DD249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031865"/>
              </p:ext>
            </p:extLst>
          </p:nvPr>
        </p:nvGraphicFramePr>
        <p:xfrm>
          <a:off x="6480212" y="1311610"/>
          <a:ext cx="2312469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2469">
                  <a:extLst>
                    <a:ext uri="{9D8B030D-6E8A-4147-A177-3AD203B41FA5}">
                      <a16:colId xmlns:a16="http://schemas.microsoft.com/office/drawing/2014/main" xmlns="" val="942737106"/>
                    </a:ext>
                  </a:extLst>
                </a:gridCol>
              </a:tblGrid>
              <a:tr h="16459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Физика, астрономия, черчение, информатика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02" marR="20202" marT="0" marB="0"/>
                </a:tc>
                <a:extLst>
                  <a:ext uri="{0D108BD9-81ED-4DB2-BD59-A6C34878D82A}">
                    <a16:rowId xmlns:a16="http://schemas.microsoft.com/office/drawing/2014/main" xmlns="" val="325533474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83D7E9B-FCB0-4A77-A776-8B4216E3577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69879" y="791562"/>
            <a:ext cx="5668257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8193" name="Picture 1" descr="марсоход">
            <a:extLst>
              <a:ext uri="{FF2B5EF4-FFF2-40B4-BE49-F238E27FC236}">
                <a16:creationId xmlns:a16="http://schemas.microsoft.com/office/drawing/2014/main" xmlns="" id="{23B4026D-C086-4415-A8B4-7747AABFC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83718"/>
            <a:ext cx="3187603" cy="230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5B28D43-7308-4240-9A2E-7B25207AB1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9622"/>
            <a:ext cx="1744695" cy="13085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10DBC9C-7C33-4EB4-BF14-2CAA669E4D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68" y="3543858"/>
            <a:ext cx="1744694" cy="13085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6EDCD67-0083-437F-9460-5C7925A827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52" y="3687874"/>
            <a:ext cx="1434362" cy="1075772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0" y="0"/>
            <a:ext cx="1439652" cy="5143500"/>
            <a:chOff x="0" y="0"/>
            <a:chExt cx="1511660" cy="5143500"/>
          </a:xfrm>
        </p:grpSpPr>
        <p:grpSp>
          <p:nvGrpSpPr>
            <p:cNvPr id="11" name="Группа 14"/>
            <p:cNvGrpSpPr/>
            <p:nvPr/>
          </p:nvGrpSpPr>
          <p:grpSpPr>
            <a:xfrm>
              <a:off x="0" y="0"/>
              <a:ext cx="1511660" cy="5143500"/>
              <a:chOff x="0" y="0"/>
              <a:chExt cx="1367644" cy="5143500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0" y="0"/>
                <a:ext cx="1367644" cy="5143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" name="Рисунок 13" descr="http://school329.spb.ru/images/%D0%9B%D0%B8%D1%86%D0%B5%D0%B9.jpg"/>
              <p:cNvPicPr/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08" y="2787775"/>
                <a:ext cx="1044116" cy="8640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Рисунок 14"/>
              <p:cNvPicPr/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31490"/>
                <a:ext cx="1037520" cy="886370"/>
              </a:xfrm>
              <a:prstGeom prst="rect">
                <a:avLst/>
              </a:prstGeom>
              <a:noFill/>
            </p:spPr>
          </p:pic>
          <p:pic>
            <p:nvPicPr>
              <p:cNvPr id="16" name="Рисунок 15" descr="ИМЦ Невского района Санкт-Петербурга"/>
              <p:cNvPicPr/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42" y="1347614"/>
                <a:ext cx="1227794" cy="8596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" name="Picture 2" descr="https://data3.proshkolu.ru/content/media/pic/std/3000000/2001000/2000444-32eead76c433542c.jpg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3903898"/>
              <a:ext cx="764421" cy="123960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265496726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7404E1-1426-4774-A805-D6D45140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652" y="0"/>
            <a:ext cx="7199262" cy="977900"/>
          </a:xfrm>
        </p:spPr>
        <p:txBody>
          <a:bodyPr>
            <a:normAutofit/>
          </a:bodyPr>
          <a:lstStyle/>
          <a:p>
            <a:r>
              <a:rPr lang="ru-RU" dirty="0"/>
              <a:t>«Создание макета многоразовой транспортной космической системы «Буран»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BDFDF7CB-51D8-4307-91B3-2FE3E38020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721100"/>
              </p:ext>
            </p:extLst>
          </p:nvPr>
        </p:nvGraphicFramePr>
        <p:xfrm>
          <a:off x="6840252" y="1275606"/>
          <a:ext cx="1838587" cy="144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587">
                  <a:extLst>
                    <a:ext uri="{9D8B030D-6E8A-4147-A177-3AD203B41FA5}">
                      <a16:colId xmlns:a16="http://schemas.microsoft.com/office/drawing/2014/main" xmlns="" val="3449113603"/>
                    </a:ext>
                  </a:extLst>
                </a:gridCol>
              </a:tblGrid>
              <a:tr h="1440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История,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технология,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физика,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информатика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891362858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DEECEDD-97A0-49F5-9B83-2E0238F0D7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807804" y="2607754"/>
            <a:ext cx="2410101" cy="21717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20C992B-5E71-4903-8EA3-CEC6A3FF42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1619672" y="3471850"/>
            <a:ext cx="1085991" cy="1454603"/>
          </a:xfrm>
          <a:prstGeom prst="rect">
            <a:avLst/>
          </a:prstGeom>
        </p:spPr>
      </p:pic>
      <p:pic>
        <p:nvPicPr>
          <p:cNvPr id="22531" name="Рисунок 586" descr="C:\Users\Учитель\AppData\Local\Microsoft\Windows\Temporary Internet Files\Content.Word\IMG_20180419_104329.jpg">
            <a:extLst>
              <a:ext uri="{FF2B5EF4-FFF2-40B4-BE49-F238E27FC236}">
                <a16:creationId xmlns:a16="http://schemas.microsoft.com/office/drawing/2014/main" xmlns="" id="{33E5C570-4218-489A-85F1-C5A4B6B02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1059582"/>
            <a:ext cx="1656184" cy="218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585" descr="C:\Users\Учитель\AppData\Local\Microsoft\Windows\Temporary Internet Files\Content.Word\IMG_20180419_104302.jpg">
            <a:extLst>
              <a:ext uri="{FF2B5EF4-FFF2-40B4-BE49-F238E27FC236}">
                <a16:creationId xmlns:a16="http://schemas.microsoft.com/office/drawing/2014/main" xmlns="" id="{EA26232C-D459-42DF-9F05-1FEC7A9D0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03798"/>
            <a:ext cx="1779304" cy="133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3D3F6417-4EE5-4B09-8BA3-B05C0C77E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3124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2533" name="Picture 5" descr="20181028_223419">
            <a:extLst>
              <a:ext uri="{FF2B5EF4-FFF2-40B4-BE49-F238E27FC236}">
                <a16:creationId xmlns:a16="http://schemas.microsoft.com/office/drawing/2014/main" xmlns="" id="{CBA66C47-60B5-4349-A51F-35E8535C0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281" y="3144155"/>
            <a:ext cx="1092662" cy="145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2AE2BB6-7AF6-4D88-9835-38310403D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3124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2535" name="Picture 7" descr="20181028_223237">
            <a:extLst>
              <a:ext uri="{FF2B5EF4-FFF2-40B4-BE49-F238E27FC236}">
                <a16:creationId xmlns:a16="http://schemas.microsoft.com/office/drawing/2014/main" xmlns="" id="{3B18DFCD-788A-4241-AD6E-7ABB46D3F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9622"/>
            <a:ext cx="1279299" cy="170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0" y="0"/>
            <a:ext cx="1439652" cy="5143500"/>
            <a:chOff x="0" y="0"/>
            <a:chExt cx="1511660" cy="5143500"/>
          </a:xfrm>
        </p:grpSpPr>
        <p:grpSp>
          <p:nvGrpSpPr>
            <p:cNvPr id="13" name="Группа 14"/>
            <p:cNvGrpSpPr/>
            <p:nvPr/>
          </p:nvGrpSpPr>
          <p:grpSpPr>
            <a:xfrm>
              <a:off x="0" y="0"/>
              <a:ext cx="1511660" cy="5143500"/>
              <a:chOff x="0" y="0"/>
              <a:chExt cx="1367644" cy="5143500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0" y="0"/>
                <a:ext cx="1367644" cy="5143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" name="Рисунок 15" descr="http://school329.spb.ru/images/%D0%9B%D0%B8%D1%86%D0%B5%D0%B9.jpg"/>
              <p:cNvPicPr/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08" y="2787775"/>
                <a:ext cx="1044116" cy="8640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Рисунок 16"/>
              <p:cNvPicPr/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31490"/>
                <a:ext cx="1037520" cy="886370"/>
              </a:xfrm>
              <a:prstGeom prst="rect">
                <a:avLst/>
              </a:prstGeom>
              <a:noFill/>
            </p:spPr>
          </p:pic>
          <p:pic>
            <p:nvPicPr>
              <p:cNvPr id="18" name="Рисунок 17" descr="ИМЦ Невского района Санкт-Петербурга"/>
              <p:cNvPicPr/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42" y="1347614"/>
                <a:ext cx="1227794" cy="8596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" name="Picture 2" descr="https://data3.proshkolu.ru/content/media/pic/std/3000000/2001000/2000444-32eead76c433542c.jpg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3903898"/>
              <a:ext cx="764421" cy="123960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915596645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01432F-BDAE-4D52-A6EC-2FE69C7BD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«Выполнение изделия «Чудо-сапоги», «Техника выполнения стелек-тапочек»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90FA236A-2847-450C-9410-C25BC0AA7A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687948"/>
              </p:ext>
            </p:extLst>
          </p:nvPr>
        </p:nvGraphicFramePr>
        <p:xfrm>
          <a:off x="6588224" y="1275606"/>
          <a:ext cx="2235291" cy="116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91">
                  <a:extLst>
                    <a:ext uri="{9D8B030D-6E8A-4147-A177-3AD203B41FA5}">
                      <a16:colId xmlns:a16="http://schemas.microsoft.com/office/drawing/2014/main" xmlns="" val="3513583420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Краеведение,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технология,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изобразительное искусство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623519"/>
                  </a:ext>
                </a:extLst>
              </a:tr>
            </a:tbl>
          </a:graphicData>
        </a:graphic>
      </p:graphicFrame>
      <p:pic>
        <p:nvPicPr>
          <p:cNvPr id="5" name="Рисунок 4" descr="IMG_20201114_124058.jpg">
            <a:extLst>
              <a:ext uri="{FF2B5EF4-FFF2-40B4-BE49-F238E27FC236}">
                <a16:creationId xmlns:a16="http://schemas.microsoft.com/office/drawing/2014/main" xmlns="" id="{BFDE020C-0977-4D3D-9935-6B8C89716D20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27684" y="1383618"/>
            <a:ext cx="1647906" cy="2197208"/>
          </a:xfrm>
          <a:prstGeom prst="rect">
            <a:avLst/>
          </a:prstGeom>
        </p:spPr>
      </p:pic>
      <p:pic>
        <p:nvPicPr>
          <p:cNvPr id="6" name="Рисунок 5" descr="IMG_20201114_124135.jpg">
            <a:extLst>
              <a:ext uri="{FF2B5EF4-FFF2-40B4-BE49-F238E27FC236}">
                <a16:creationId xmlns:a16="http://schemas.microsoft.com/office/drawing/2014/main" xmlns="" id="{30878EBA-AC1E-4305-9852-19028C9C5E82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31840" y="2859782"/>
            <a:ext cx="1536119" cy="2048159"/>
          </a:xfrm>
          <a:prstGeom prst="rect">
            <a:avLst/>
          </a:prstGeom>
        </p:spPr>
      </p:pic>
      <p:pic>
        <p:nvPicPr>
          <p:cNvPr id="7" name="Рисунок 6" descr="IMG_20201114_124123.jpg">
            <a:extLst>
              <a:ext uri="{FF2B5EF4-FFF2-40B4-BE49-F238E27FC236}">
                <a16:creationId xmlns:a16="http://schemas.microsoft.com/office/drawing/2014/main" xmlns="" id="{2F7B6DD7-1D7B-4E86-94AA-C56266EC1128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535996" y="1275606"/>
            <a:ext cx="1675975" cy="1461107"/>
          </a:xfrm>
          <a:prstGeom prst="rect">
            <a:avLst/>
          </a:prstGeom>
        </p:spPr>
      </p:pic>
      <p:pic>
        <p:nvPicPr>
          <p:cNvPr id="8" name="Содержимое 3" descr="IMG_20201114_124219.jpg">
            <a:extLst>
              <a:ext uri="{FF2B5EF4-FFF2-40B4-BE49-F238E27FC236}">
                <a16:creationId xmlns:a16="http://schemas.microsoft.com/office/drawing/2014/main" xmlns="" id="{C793E7D6-3FBF-4B7B-919B-5EF131FC8F3A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20172" y="3291830"/>
            <a:ext cx="1138091" cy="1517454"/>
          </a:xfrm>
          <a:prstGeom prst="rect">
            <a:avLst/>
          </a:prstGeom>
        </p:spPr>
      </p:pic>
      <p:pic>
        <p:nvPicPr>
          <p:cNvPr id="9" name="Содержимое 3" descr="IMG_20201114_124143.jpg">
            <a:extLst>
              <a:ext uri="{FF2B5EF4-FFF2-40B4-BE49-F238E27FC236}">
                <a16:creationId xmlns:a16="http://schemas.microsoft.com/office/drawing/2014/main" xmlns="" id="{0F0C06A2-E289-4B25-98C7-89A3E3E238E4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416316" y="2643758"/>
            <a:ext cx="1138091" cy="1517454"/>
          </a:xfrm>
          <a:prstGeom prst="rect">
            <a:avLst/>
          </a:prstGeom>
        </p:spPr>
      </p:pic>
      <p:pic>
        <p:nvPicPr>
          <p:cNvPr id="10" name="Рисунок 9" descr="IMG_20201114_124320.jpg">
            <a:extLst>
              <a:ext uri="{FF2B5EF4-FFF2-40B4-BE49-F238E27FC236}">
                <a16:creationId xmlns:a16="http://schemas.microsoft.com/office/drawing/2014/main" xmlns="" id="{13CBBEBC-3A15-45F8-97EF-EC908C0F81EC}"/>
              </a:ext>
            </a:extLst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932040" y="3003798"/>
            <a:ext cx="898971" cy="1198628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0" y="0"/>
            <a:ext cx="1439652" cy="5143500"/>
            <a:chOff x="0" y="0"/>
            <a:chExt cx="1511660" cy="5143500"/>
          </a:xfrm>
        </p:grpSpPr>
        <p:grpSp>
          <p:nvGrpSpPr>
            <p:cNvPr id="12" name="Группа 14"/>
            <p:cNvGrpSpPr/>
            <p:nvPr/>
          </p:nvGrpSpPr>
          <p:grpSpPr>
            <a:xfrm>
              <a:off x="0" y="0"/>
              <a:ext cx="1511660" cy="5143500"/>
              <a:chOff x="0" y="0"/>
              <a:chExt cx="1367644" cy="5143500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0" y="0"/>
                <a:ext cx="1367644" cy="5143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Рисунок 14" descr="http://school329.spb.ru/images/%D0%9B%D0%B8%D1%86%D0%B5%D0%B9.jpg"/>
              <p:cNvPicPr/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08" y="2787775"/>
                <a:ext cx="1044116" cy="8640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Рисунок 15"/>
              <p:cNvPicPr/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31490"/>
                <a:ext cx="1037520" cy="886370"/>
              </a:xfrm>
              <a:prstGeom prst="rect">
                <a:avLst/>
              </a:prstGeom>
              <a:noFill/>
            </p:spPr>
          </p:pic>
          <p:pic>
            <p:nvPicPr>
              <p:cNvPr id="17" name="Рисунок 16" descr="ИМЦ Невского района Санкт-Петербурга"/>
              <p:cNvPicPr/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42" y="1347614"/>
                <a:ext cx="1227794" cy="8596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" name="Picture 2" descr="https://data3.proshkolu.ru/content/media/pic/std/3000000/2001000/2000444-32eead76c433542c.jpg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3903898"/>
              <a:ext cx="764421" cy="123960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267841295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7EDE73-A9FF-46A5-817F-8AAC3C6A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Техника изготовления авторской куклы Лизы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CF7C47AF-E212-4E09-BEA0-96804C68C2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632388"/>
              </p:ext>
            </p:extLst>
          </p:nvPr>
        </p:nvGraphicFramePr>
        <p:xfrm>
          <a:off x="6588224" y="1311610"/>
          <a:ext cx="2293454" cy="144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3454">
                  <a:extLst>
                    <a:ext uri="{9D8B030D-6E8A-4147-A177-3AD203B41FA5}">
                      <a16:colId xmlns:a16="http://schemas.microsoft.com/office/drawing/2014/main" xmlns="" val="751509073"/>
                    </a:ext>
                  </a:extLst>
                </a:gridCol>
              </a:tblGrid>
              <a:tr h="1440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Краеведение,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история,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технология,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изобразительное искусство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669568274"/>
                  </a:ext>
                </a:extLst>
              </a:tr>
            </a:tbl>
          </a:graphicData>
        </a:graphic>
      </p:graphicFrame>
      <p:pic>
        <p:nvPicPr>
          <p:cNvPr id="5" name="Рисунок 4" descr="IMG_20201114_125633.jpg">
            <a:extLst>
              <a:ext uri="{FF2B5EF4-FFF2-40B4-BE49-F238E27FC236}">
                <a16:creationId xmlns:a16="http://schemas.microsoft.com/office/drawing/2014/main" xmlns="" id="{2210D2FE-740F-46C7-A21E-2CFA731AF1DB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39652" y="1491630"/>
            <a:ext cx="2942946" cy="2207210"/>
          </a:xfrm>
          <a:prstGeom prst="rect">
            <a:avLst/>
          </a:prstGeom>
        </p:spPr>
      </p:pic>
      <p:pic>
        <p:nvPicPr>
          <p:cNvPr id="6" name="Рисунок 5" descr="IMG_20201114_130357.jpg">
            <a:extLst>
              <a:ext uri="{FF2B5EF4-FFF2-40B4-BE49-F238E27FC236}">
                <a16:creationId xmlns:a16="http://schemas.microsoft.com/office/drawing/2014/main" xmlns="" id="{31A6DFEE-F280-49D6-A4E3-FF528B40A870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59732" y="3399842"/>
            <a:ext cx="1033478" cy="1377971"/>
          </a:xfrm>
          <a:prstGeom prst="rect">
            <a:avLst/>
          </a:prstGeom>
        </p:spPr>
      </p:pic>
      <p:pic>
        <p:nvPicPr>
          <p:cNvPr id="7" name="Рисунок 6" descr="IMG_20201114_130251.jpg">
            <a:extLst>
              <a:ext uri="{FF2B5EF4-FFF2-40B4-BE49-F238E27FC236}">
                <a16:creationId xmlns:a16="http://schemas.microsoft.com/office/drawing/2014/main" xmlns="" id="{C2B9B158-E564-4AC4-9A90-3D1AF9A5D357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707904" y="3471850"/>
            <a:ext cx="1458162" cy="1350150"/>
          </a:xfrm>
          <a:prstGeom prst="rect">
            <a:avLst/>
          </a:prstGeom>
        </p:spPr>
      </p:pic>
      <p:pic>
        <p:nvPicPr>
          <p:cNvPr id="8" name="Содержимое 3" descr="IMG_20201114_130225.jpg">
            <a:extLst>
              <a:ext uri="{FF2B5EF4-FFF2-40B4-BE49-F238E27FC236}">
                <a16:creationId xmlns:a16="http://schemas.microsoft.com/office/drawing/2014/main" xmlns="" id="{8B993E36-5B15-4083-B25B-1F527DF1247D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08004" y="1455626"/>
            <a:ext cx="1655408" cy="2207210"/>
          </a:xfrm>
          <a:prstGeom prst="rect">
            <a:avLst/>
          </a:prstGeom>
        </p:spPr>
      </p:pic>
      <p:pic>
        <p:nvPicPr>
          <p:cNvPr id="9" name="Содержимое 3" descr="IMG_20201114_130351.jpg">
            <a:extLst>
              <a:ext uri="{FF2B5EF4-FFF2-40B4-BE49-F238E27FC236}">
                <a16:creationId xmlns:a16="http://schemas.microsoft.com/office/drawing/2014/main" xmlns="" id="{1E8D1CEE-EC76-4DC3-8DDA-8EA7D61C4D85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372200" y="3363838"/>
            <a:ext cx="1033478" cy="1377971"/>
          </a:xfrm>
          <a:prstGeom prst="rect">
            <a:avLst/>
          </a:prstGeom>
        </p:spPr>
      </p:pic>
      <p:pic>
        <p:nvPicPr>
          <p:cNvPr id="10" name="Содержимое 4" descr="IMG_20201114_130125.jpg">
            <a:extLst>
              <a:ext uri="{FF2B5EF4-FFF2-40B4-BE49-F238E27FC236}">
                <a16:creationId xmlns:a16="http://schemas.microsoft.com/office/drawing/2014/main" xmlns="" id="{D88E4060-2A6C-4D23-B2EA-3AF2C5FAF05A}"/>
              </a:ext>
            </a:extLst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5400000">
            <a:off x="7517264" y="3107309"/>
            <a:ext cx="1404156" cy="1053117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0" y="0"/>
            <a:ext cx="1439652" cy="5143500"/>
            <a:chOff x="0" y="0"/>
            <a:chExt cx="1511660" cy="5143500"/>
          </a:xfrm>
        </p:grpSpPr>
        <p:grpSp>
          <p:nvGrpSpPr>
            <p:cNvPr id="12" name="Группа 14"/>
            <p:cNvGrpSpPr/>
            <p:nvPr/>
          </p:nvGrpSpPr>
          <p:grpSpPr>
            <a:xfrm>
              <a:off x="0" y="0"/>
              <a:ext cx="1511660" cy="5143500"/>
              <a:chOff x="0" y="0"/>
              <a:chExt cx="1367644" cy="5143500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0" y="0"/>
                <a:ext cx="1367644" cy="5143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Рисунок 14" descr="http://school329.spb.ru/images/%D0%9B%D0%B8%D1%86%D0%B5%D0%B9.jpg"/>
              <p:cNvPicPr/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08" y="2787775"/>
                <a:ext cx="1044116" cy="8640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Рисунок 15"/>
              <p:cNvPicPr/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31490"/>
                <a:ext cx="1037520" cy="886370"/>
              </a:xfrm>
              <a:prstGeom prst="rect">
                <a:avLst/>
              </a:prstGeom>
              <a:noFill/>
            </p:spPr>
          </p:pic>
          <p:pic>
            <p:nvPicPr>
              <p:cNvPr id="17" name="Рисунок 16" descr="ИМЦ Невского района Санкт-Петербурга"/>
              <p:cNvPicPr/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42" y="1347614"/>
                <a:ext cx="1227794" cy="8596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" name="Picture 2" descr="https://data3.proshkolu.ru/content/media/pic/std/3000000/2001000/2000444-32eead76c433542c.jpg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3903898"/>
              <a:ext cx="764421" cy="123960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067891341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FC15BD-2B2E-42E2-827D-AD30D042B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Техника изготовления детской новогодней скатерти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E7979BEF-E941-4600-B032-752F5DA0F6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558625"/>
              </p:ext>
            </p:extLst>
          </p:nvPr>
        </p:nvGraphicFramePr>
        <p:xfrm>
          <a:off x="6336196" y="1275606"/>
          <a:ext cx="2435087" cy="144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5087">
                  <a:extLst>
                    <a:ext uri="{9D8B030D-6E8A-4147-A177-3AD203B41FA5}">
                      <a16:colId xmlns:a16="http://schemas.microsoft.com/office/drawing/2014/main" xmlns="" val="910598792"/>
                    </a:ext>
                  </a:extLst>
                </a:gridCol>
              </a:tblGrid>
              <a:tr h="1440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Краеведение,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технология,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литература,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изобразительное искусство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806708000"/>
                  </a:ext>
                </a:extLst>
              </a:tr>
            </a:tbl>
          </a:graphicData>
        </a:graphic>
      </p:graphicFrame>
      <p:pic>
        <p:nvPicPr>
          <p:cNvPr id="5" name="Picture 2" descr="C:\Users\Администратор\Desktop\технология 2020\Лавринович Диана скатерть\IMG_20201114_131714.jpg">
            <a:extLst>
              <a:ext uri="{FF2B5EF4-FFF2-40B4-BE49-F238E27FC236}">
                <a16:creationId xmlns:a16="http://schemas.microsoft.com/office/drawing/2014/main" xmlns="" id="{7E55E366-D8B0-46A9-8D2E-89132337E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275606"/>
            <a:ext cx="1713929" cy="2285238"/>
          </a:xfrm>
          <a:prstGeom prst="rect">
            <a:avLst/>
          </a:prstGeom>
          <a:noFill/>
        </p:spPr>
      </p:pic>
      <p:pic>
        <p:nvPicPr>
          <p:cNvPr id="6" name="Содержимое 3" descr="IMG_20201114_131915.jpg">
            <a:extLst>
              <a:ext uri="{FF2B5EF4-FFF2-40B4-BE49-F238E27FC236}">
                <a16:creationId xmlns:a16="http://schemas.microsoft.com/office/drawing/2014/main" xmlns="" id="{026E7AD3-52C9-4F74-9737-E8FA4D634994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96236" y="3219822"/>
            <a:ext cx="2165210" cy="1623908"/>
          </a:xfrm>
          <a:prstGeom prst="rect">
            <a:avLst/>
          </a:prstGeom>
        </p:spPr>
      </p:pic>
      <p:pic>
        <p:nvPicPr>
          <p:cNvPr id="7" name="Содержимое 3" descr="IMG_20201114_132045.jpg">
            <a:extLst>
              <a:ext uri="{FF2B5EF4-FFF2-40B4-BE49-F238E27FC236}">
                <a16:creationId xmlns:a16="http://schemas.microsoft.com/office/drawing/2014/main" xmlns="" id="{776C137E-AAD4-4010-8363-7C45BB1B8EDE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99792" y="3615866"/>
            <a:ext cx="1713929" cy="1285447"/>
          </a:xfrm>
          <a:prstGeom prst="rect">
            <a:avLst/>
          </a:prstGeom>
        </p:spPr>
      </p:pic>
      <p:pic>
        <p:nvPicPr>
          <p:cNvPr id="9" name="Рисунок 8" descr="IMG_20201114_131652.jpg">
            <a:extLst>
              <a:ext uri="{FF2B5EF4-FFF2-40B4-BE49-F238E27FC236}">
                <a16:creationId xmlns:a16="http://schemas.microsoft.com/office/drawing/2014/main" xmlns="" id="{C6CFD4B9-5FC8-469B-B578-210C3D421209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455876" y="1347614"/>
            <a:ext cx="1893641" cy="1420230"/>
          </a:xfrm>
          <a:prstGeom prst="rect">
            <a:avLst/>
          </a:prstGeom>
        </p:spPr>
      </p:pic>
      <p:pic>
        <p:nvPicPr>
          <p:cNvPr id="8" name="Содержимое 3" descr="IMG_20201114_131645.jpg">
            <a:extLst>
              <a:ext uri="{FF2B5EF4-FFF2-40B4-BE49-F238E27FC236}">
                <a16:creationId xmlns:a16="http://schemas.microsoft.com/office/drawing/2014/main" xmlns="" id="{450821A1-F469-4179-AB86-D75354C9A816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16016" y="3003798"/>
            <a:ext cx="1713929" cy="1285446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0" y="0"/>
            <a:ext cx="1439652" cy="5143500"/>
            <a:chOff x="0" y="0"/>
            <a:chExt cx="1511660" cy="5143500"/>
          </a:xfrm>
        </p:grpSpPr>
        <p:grpSp>
          <p:nvGrpSpPr>
            <p:cNvPr id="11" name="Группа 14"/>
            <p:cNvGrpSpPr/>
            <p:nvPr/>
          </p:nvGrpSpPr>
          <p:grpSpPr>
            <a:xfrm>
              <a:off x="0" y="0"/>
              <a:ext cx="1511660" cy="5143500"/>
              <a:chOff x="0" y="0"/>
              <a:chExt cx="1367644" cy="5143500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0" y="0"/>
                <a:ext cx="1367644" cy="5143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" name="Рисунок 13" descr="http://school329.spb.ru/images/%D0%9B%D0%B8%D1%86%D0%B5%D0%B9.jpg"/>
              <p:cNvPicPr/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08" y="2787775"/>
                <a:ext cx="1044116" cy="8640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Рисунок 14"/>
              <p:cNvPicPr/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31490"/>
                <a:ext cx="1037520" cy="886370"/>
              </a:xfrm>
              <a:prstGeom prst="rect">
                <a:avLst/>
              </a:prstGeom>
              <a:noFill/>
            </p:spPr>
          </p:pic>
          <p:pic>
            <p:nvPicPr>
              <p:cNvPr id="16" name="Рисунок 15" descr="ИМЦ Невского района Санкт-Петербурга"/>
              <p:cNvPicPr/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42" y="1347614"/>
                <a:ext cx="1227794" cy="8596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" name="Picture 2" descr="https://data3.proshkolu.ru/content/media/pic/std/3000000/2001000/2000444-32eead76c433542c.jpg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3903898"/>
              <a:ext cx="764421" cy="123960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198677499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BAC95C-21A0-4BA6-9194-021AC6397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Техника изготовления Брелоков из природного материала в подарок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71F4772E-E0D0-40D5-91EA-E61A02CCF5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238430"/>
              </p:ext>
            </p:extLst>
          </p:nvPr>
        </p:nvGraphicFramePr>
        <p:xfrm>
          <a:off x="6444208" y="1311610"/>
          <a:ext cx="2442542" cy="116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2542">
                  <a:extLst>
                    <a:ext uri="{9D8B030D-6E8A-4147-A177-3AD203B41FA5}">
                      <a16:colId xmlns:a16="http://schemas.microsoft.com/office/drawing/2014/main" xmlns="" val="2560801433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Краеведение,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технология,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изобразительное искусство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902836665"/>
                  </a:ext>
                </a:extLst>
              </a:tr>
            </a:tbl>
          </a:graphicData>
        </a:graphic>
      </p:graphicFrame>
      <p:pic>
        <p:nvPicPr>
          <p:cNvPr id="5" name="Рисунок 4" descr="IMG_20201114_131356.jpg">
            <a:extLst>
              <a:ext uri="{FF2B5EF4-FFF2-40B4-BE49-F238E27FC236}">
                <a16:creationId xmlns:a16="http://schemas.microsoft.com/office/drawing/2014/main" xmlns="" id="{FC20E07C-FF6B-4703-A993-D21FED8E5ACB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rcRect r="-1799"/>
          <a:stretch>
            <a:fillRect/>
          </a:stretch>
        </p:blipFill>
        <p:spPr>
          <a:xfrm>
            <a:off x="1547664" y="1311610"/>
            <a:ext cx="2375756" cy="2634027"/>
          </a:xfrm>
          <a:prstGeom prst="rect">
            <a:avLst/>
          </a:prstGeom>
        </p:spPr>
      </p:pic>
      <p:pic>
        <p:nvPicPr>
          <p:cNvPr id="6" name="Рисунок 5" descr="IMG_20201114_131205.jpg">
            <a:extLst>
              <a:ext uri="{FF2B5EF4-FFF2-40B4-BE49-F238E27FC236}">
                <a16:creationId xmlns:a16="http://schemas.microsoft.com/office/drawing/2014/main" xmlns="" id="{0559B8DC-45C4-45EB-8429-E1B2341F5E06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95836" y="2895786"/>
            <a:ext cx="1489995" cy="1986660"/>
          </a:xfrm>
          <a:prstGeom prst="rect">
            <a:avLst/>
          </a:prstGeom>
        </p:spPr>
      </p:pic>
      <p:pic>
        <p:nvPicPr>
          <p:cNvPr id="7" name="Содержимое 3" descr="IMG_20201114_131250.jpg">
            <a:extLst>
              <a:ext uri="{FF2B5EF4-FFF2-40B4-BE49-F238E27FC236}">
                <a16:creationId xmlns:a16="http://schemas.microsoft.com/office/drawing/2014/main" xmlns="" id="{A1E23E99-79B5-42CF-BA64-0F89BC4D835B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31940" y="1851670"/>
            <a:ext cx="2232248" cy="1674186"/>
          </a:xfrm>
          <a:prstGeom prst="rect">
            <a:avLst/>
          </a:prstGeom>
        </p:spPr>
      </p:pic>
      <p:pic>
        <p:nvPicPr>
          <p:cNvPr id="8" name="Содержимое 3" descr="IMG_20201114_131352.jpg">
            <a:extLst>
              <a:ext uri="{FF2B5EF4-FFF2-40B4-BE49-F238E27FC236}">
                <a16:creationId xmlns:a16="http://schemas.microsoft.com/office/drawing/2014/main" xmlns="" id="{C0F0C142-509E-44FC-9905-EF844BD5BF20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64188" y="2877784"/>
            <a:ext cx="2387547" cy="1790661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0" y="0"/>
            <a:ext cx="1439652" cy="5143500"/>
            <a:chOff x="0" y="0"/>
            <a:chExt cx="1511660" cy="5143500"/>
          </a:xfrm>
        </p:grpSpPr>
        <p:grpSp>
          <p:nvGrpSpPr>
            <p:cNvPr id="10" name="Группа 14"/>
            <p:cNvGrpSpPr/>
            <p:nvPr/>
          </p:nvGrpSpPr>
          <p:grpSpPr>
            <a:xfrm>
              <a:off x="0" y="0"/>
              <a:ext cx="1511660" cy="5143500"/>
              <a:chOff x="0" y="0"/>
              <a:chExt cx="1367644" cy="5143500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0" y="0"/>
                <a:ext cx="1367644" cy="5143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" name="Рисунок 12" descr="http://school329.spb.ru/images/%D0%9B%D0%B8%D1%86%D0%B5%D0%B9.jpg"/>
              <p:cNvPicPr/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08" y="2787775"/>
                <a:ext cx="1044116" cy="8640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Рисунок 13"/>
              <p:cNvPicPr/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31490"/>
                <a:ext cx="1037520" cy="886370"/>
              </a:xfrm>
              <a:prstGeom prst="rect">
                <a:avLst/>
              </a:prstGeom>
              <a:noFill/>
            </p:spPr>
          </p:pic>
          <p:pic>
            <p:nvPicPr>
              <p:cNvPr id="15" name="Рисунок 14" descr="ИМЦ Невского района Санкт-Петербурга"/>
              <p:cNvPicPr/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42" y="1347614"/>
                <a:ext cx="1227794" cy="8596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" name="Picture 2" descr="https://data3.proshkolu.ru/content/media/pic/std/3000000/2001000/2000444-32eead76c433542c.jpg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3903898"/>
              <a:ext cx="764421" cy="123960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625952552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BAC95C-21A0-4BA6-9194-021AC6397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Техника изготовления декораций к театральным постановкам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71F4772E-E0D0-40D5-91EA-E61A02CCF5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238430"/>
              </p:ext>
            </p:extLst>
          </p:nvPr>
        </p:nvGraphicFramePr>
        <p:xfrm>
          <a:off x="6444208" y="1311610"/>
          <a:ext cx="2442542" cy="116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2542">
                  <a:extLst>
                    <a:ext uri="{9D8B030D-6E8A-4147-A177-3AD203B41FA5}">
                      <a16:colId xmlns:a16="http://schemas.microsoft.com/office/drawing/2014/main" xmlns="" val="2560801433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Краеведение,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технология,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изобразительное искусство,  музыка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902836665"/>
                  </a:ext>
                </a:extLst>
              </a:tr>
            </a:tbl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0" y="0"/>
            <a:ext cx="1439652" cy="5143500"/>
            <a:chOff x="0" y="0"/>
            <a:chExt cx="1511660" cy="5143500"/>
          </a:xfrm>
        </p:grpSpPr>
        <p:grpSp>
          <p:nvGrpSpPr>
            <p:cNvPr id="10" name="Группа 14"/>
            <p:cNvGrpSpPr/>
            <p:nvPr/>
          </p:nvGrpSpPr>
          <p:grpSpPr>
            <a:xfrm>
              <a:off x="0" y="0"/>
              <a:ext cx="1511660" cy="5143500"/>
              <a:chOff x="0" y="0"/>
              <a:chExt cx="1367644" cy="5143500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0" y="0"/>
                <a:ext cx="1367644" cy="5143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" name="Рисунок 12" descr="http://school329.spb.ru/images/%D0%9B%D0%B8%D1%86%D0%B5%D0%B9.jpg"/>
              <p:cNvPicPr/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08" y="2787775"/>
                <a:ext cx="1044116" cy="8640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Рисунок 13"/>
              <p:cNvPicPr/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31490"/>
                <a:ext cx="1037520" cy="886370"/>
              </a:xfrm>
              <a:prstGeom prst="rect">
                <a:avLst/>
              </a:prstGeom>
              <a:noFill/>
            </p:spPr>
          </p:pic>
          <p:pic>
            <p:nvPicPr>
              <p:cNvPr id="15" name="Рисунок 14" descr="ИМЦ Невского района Санкт-Петербурга"/>
              <p:cNvPicPr/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42" y="1347614"/>
                <a:ext cx="1227794" cy="8596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" name="Picture 2" descr="https://data3.proshkolu.ru/content/media/pic/std/3000000/2001000/2000444-32eead76c433542c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3903898"/>
              <a:ext cx="764421" cy="1239602"/>
            </a:xfrm>
            <a:prstGeom prst="rect">
              <a:avLst/>
            </a:prstGeom>
            <a:noFill/>
          </p:spPr>
        </p:pic>
      </p:grpSp>
      <p:pic>
        <p:nvPicPr>
          <p:cNvPr id="6145" name="Picture 1" descr="C:\Users\Администратор\Downloads\рекреация 3 этаж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11660" y="1311610"/>
            <a:ext cx="2484276" cy="1863207"/>
          </a:xfrm>
          <a:prstGeom prst="rect">
            <a:avLst/>
          </a:prstGeom>
          <a:noFill/>
        </p:spPr>
      </p:pic>
      <p:pic>
        <p:nvPicPr>
          <p:cNvPr id="16" name="Picture 2" descr="D:\Фото и рисунки\грамоты\фотолетопись школы\15 лебеди.t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20272" y="2679762"/>
            <a:ext cx="1707883" cy="1332148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</p:spPr>
      </p:pic>
      <p:pic>
        <p:nvPicPr>
          <p:cNvPr id="17" name="Picture 3" descr="D:\Фото и рисунки\школа 8.03\DSC00054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3671900" y="3399842"/>
            <a:ext cx="1980220" cy="1484896"/>
          </a:xfrm>
          <a:prstGeom prst="rect">
            <a:avLst/>
          </a:prstGeom>
        </p:spPr>
      </p:pic>
      <p:pic>
        <p:nvPicPr>
          <p:cNvPr id="18" name="Picture 3" descr="D:\Фото и рисунки\школа 8.03\IMG_0386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1691680" y="3399842"/>
            <a:ext cx="1708746" cy="1563638"/>
          </a:xfrm>
          <a:prstGeom prst="rect">
            <a:avLst/>
          </a:prstGeom>
        </p:spPr>
      </p:pic>
      <p:pic>
        <p:nvPicPr>
          <p:cNvPr id="19" name="Picture 5" descr="C:\Users\анна\Изображения\Рисунок1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4175956" y="1455626"/>
            <a:ext cx="2175179" cy="1482725"/>
          </a:xfrm>
          <a:prstGeom prst="rect">
            <a:avLst/>
          </a:prstGeom>
        </p:spPr>
      </p:pic>
      <p:pic>
        <p:nvPicPr>
          <p:cNvPr id="20" name="Picture 6" descr="D:\Фото и рисунки\Высоцкая СОШ семинар географов 2006\IMG_0837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5760132" y="3615866"/>
            <a:ext cx="1633580" cy="12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52552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625" y="0"/>
            <a:ext cx="8229600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Наши достижения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0" descr="D:\Фото и рисунки\грамоты\2006-2007\Кенгуру.tif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1511660" y="807554"/>
            <a:ext cx="15621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Группа 21"/>
          <p:cNvGrpSpPr/>
          <p:nvPr/>
        </p:nvGrpSpPr>
        <p:grpSpPr>
          <a:xfrm>
            <a:off x="2555776" y="771550"/>
            <a:ext cx="6120680" cy="3636404"/>
            <a:chOff x="447675" y="1143000"/>
            <a:chExt cx="7640638" cy="5332413"/>
          </a:xfrm>
        </p:grpSpPr>
        <p:pic>
          <p:nvPicPr>
            <p:cNvPr id="6" name="Picture 2" descr="D:\Фото и рисунки\грамоты\2006-2007\Биосолимпиада Шмкова.tif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 rot="15709944">
              <a:off x="739775" y="4772025"/>
              <a:ext cx="1411288" cy="1995488"/>
            </a:xfrm>
            <a:prstGeom prst="rect">
              <a:avLst/>
            </a:prstGeom>
          </p:spPr>
        </p:pic>
        <p:pic>
          <p:nvPicPr>
            <p:cNvPr id="7" name="Picture 3" descr="D:\Фото и рисунки\грамоты\2006-2007\Биосолимпиада Шмкова - копия.ti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 rot="17034849">
              <a:off x="877888" y="3924300"/>
              <a:ext cx="1465262" cy="2071688"/>
            </a:xfrm>
            <a:prstGeom prst="rect">
              <a:avLst/>
            </a:prstGeom>
          </p:spPr>
        </p:pic>
        <p:pic>
          <p:nvPicPr>
            <p:cNvPr id="8" name="Picture 4" descr="D:\Фото и рисунки\грамоты\2006-2007\В мире сказок.t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 rot="17915976">
              <a:off x="1080294" y="3099594"/>
              <a:ext cx="1414462" cy="2000250"/>
            </a:xfrm>
            <a:prstGeom prst="rect">
              <a:avLst/>
            </a:prstGeom>
          </p:spPr>
        </p:pic>
        <p:pic>
          <p:nvPicPr>
            <p:cNvPr id="9" name="Picture 5" descr="D:\Фото и рисунки\грамоты\2006-2007\Веснушки.t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18304430">
              <a:off x="1380332" y="2512219"/>
              <a:ext cx="1430337" cy="202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D:\Фото и рисунки\грамоты\2006-2007\Дары осени.tif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 rot="19366995">
              <a:off x="1892300" y="2082800"/>
              <a:ext cx="1422400" cy="201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 descr="D:\Фото и рисунки\грамоты\2006-2007\Ильичево Колдина ТГ.tif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rot="20556512">
              <a:off x="2571750" y="1349375"/>
              <a:ext cx="1714500" cy="2424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 descr="D:\Фото и рисунки\грамоты\2006-2007\иссл окр среды Опара.tif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429000" y="1143000"/>
              <a:ext cx="1846263" cy="2609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D:\Фото и рисунки\грамоты\2006-2007\Ильичево Чурсина.tif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4057650" y="1214438"/>
              <a:ext cx="1768475" cy="250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1" descr="D:\Фото и рисунки\грамоты\2006-2007\конкурс шалаева аракелян.tif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 rot="423241">
              <a:off x="5072063" y="1143000"/>
              <a:ext cx="1928812" cy="272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2" descr="D:\Фото и рисунки\грамоты\2006-2007\как прекрасен этот мир школа.tif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 rot="837710">
              <a:off x="5643563" y="1143000"/>
              <a:ext cx="1857375" cy="265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3" descr="D:\Фото и рисунки\грамоты\2006-2007\конференция по информатике Крылова Чурсина.tif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 rot="1757880">
              <a:off x="6237288" y="1500188"/>
              <a:ext cx="1851025" cy="261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4" descr="D:\Фото и рисунки\грамоты\2006-2007\Крисмас июнь Беляцкая.tif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 rot="9836341">
              <a:off x="2103438" y="3676650"/>
              <a:ext cx="3133725" cy="221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5" descr="D:\Фото и рисунки\грамоты\2006-2007\Музыка Отечества Кристаллики.tif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3643313" y="2886075"/>
              <a:ext cx="1785937" cy="2614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6" descr="D:\Фото и рисунки\грамоты\2006-2007\национальное достояние Беляцкая.tif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4857750" y="3857625"/>
              <a:ext cx="3000375" cy="195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Box 20"/>
          <p:cNvSpPr txBox="1"/>
          <p:nvPr/>
        </p:nvSpPr>
        <p:spPr>
          <a:xfrm>
            <a:off x="1547664" y="4587974"/>
            <a:ext cx="51435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E81"/>
                </a:solidFill>
                <a:latin typeface="+mn-lt"/>
                <a:cs typeface="+mn-cs"/>
              </a:rPr>
              <a:t>И это только маленькая толика…</a:t>
            </a:r>
          </a:p>
        </p:txBody>
      </p:sp>
      <p:pic>
        <p:nvPicPr>
          <p:cNvPr id="23" name="Picture 4" descr="Мы вас любим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5400092" y="3291830"/>
            <a:ext cx="2268252" cy="170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Группа 23"/>
          <p:cNvGrpSpPr/>
          <p:nvPr/>
        </p:nvGrpSpPr>
        <p:grpSpPr>
          <a:xfrm>
            <a:off x="0" y="0"/>
            <a:ext cx="1439652" cy="5143500"/>
            <a:chOff x="0" y="0"/>
            <a:chExt cx="1511660" cy="5143500"/>
          </a:xfrm>
        </p:grpSpPr>
        <p:grpSp>
          <p:nvGrpSpPr>
            <p:cNvPr id="25" name="Группа 14"/>
            <p:cNvGrpSpPr/>
            <p:nvPr/>
          </p:nvGrpSpPr>
          <p:grpSpPr>
            <a:xfrm>
              <a:off x="0" y="0"/>
              <a:ext cx="1511660" cy="5143500"/>
              <a:chOff x="0" y="0"/>
              <a:chExt cx="1367644" cy="5143500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0" y="0"/>
                <a:ext cx="1367644" cy="5143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8" name="Рисунок 27" descr="http://school329.spb.ru/images/%D0%9B%D0%B8%D1%86%D0%B5%D0%B9.jpg"/>
              <p:cNvPicPr/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08" y="2787775"/>
                <a:ext cx="1044116" cy="8640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Рисунок 28"/>
              <p:cNvPicPr/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31490"/>
                <a:ext cx="1037520" cy="886370"/>
              </a:xfrm>
              <a:prstGeom prst="rect">
                <a:avLst/>
              </a:prstGeom>
              <a:noFill/>
            </p:spPr>
          </p:pic>
          <p:pic>
            <p:nvPicPr>
              <p:cNvPr id="30" name="Рисунок 29" descr="ИМЦ Невского района Санкт-Петербурга"/>
              <p:cNvPicPr/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42" y="1347614"/>
                <a:ext cx="1227794" cy="8596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6" name="Picture 2" descr="https://data3.proshkolu.ru/content/media/pic/std/3000000/2001000/2000444-32eead76c433542c.jpg"/>
            <p:cNvPicPr>
              <a:picLocks noChangeAspect="1" noChangeArrowheads="1"/>
            </p:cNvPicPr>
            <p:nvPr/>
          </p:nvPicPr>
          <p:blipFill>
            <a:blip r:embed="rId2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3903898"/>
              <a:ext cx="764421" cy="123960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87CA23-FAD0-4CA6-A5DC-18824308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«Английские заимствования в морской терминологии»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6BD4BFF6-5675-4D8B-A5F3-8ADFDC7B81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11630"/>
              </p:ext>
            </p:extLst>
          </p:nvPr>
        </p:nvGraphicFramePr>
        <p:xfrm>
          <a:off x="7019605" y="1933232"/>
          <a:ext cx="1518398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8398">
                  <a:extLst>
                    <a:ext uri="{9D8B030D-6E8A-4147-A177-3AD203B41FA5}">
                      <a16:colId xmlns:a16="http://schemas.microsoft.com/office/drawing/2014/main" xmlns="" val="2790394112"/>
                    </a:ext>
                  </a:extLst>
                </a:gridCol>
              </a:tblGrid>
              <a:tr h="12344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Английский язык, русский язык, информатика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4128019484"/>
                  </a:ext>
                </a:extLst>
              </a:tr>
            </a:tbl>
          </a:graphicData>
        </a:graphic>
      </p:graphicFrame>
      <p:pic>
        <p:nvPicPr>
          <p:cNvPr id="6" name="Рисунок 5" descr="C:\Users\Ольга\Desktop\2016_10_17\IMG_0016.jpg">
            <a:extLst>
              <a:ext uri="{FF2B5EF4-FFF2-40B4-BE49-F238E27FC236}">
                <a16:creationId xmlns:a16="http://schemas.microsoft.com/office/drawing/2014/main" xmlns="" id="{7317DD71-C672-4E1F-B8EA-EC545315D2B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182481" y="2925265"/>
            <a:ext cx="1392821" cy="212595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7" name="Рисунок 6" descr="C:\Users\Ольга\Desktop\2016_10_17\IMG_0017.jpg">
            <a:extLst>
              <a:ext uri="{FF2B5EF4-FFF2-40B4-BE49-F238E27FC236}">
                <a16:creationId xmlns:a16="http://schemas.microsoft.com/office/drawing/2014/main" xmlns="" id="{60C35144-07AA-48D0-85D6-CDF2FE5BC5F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964734" y="1110564"/>
            <a:ext cx="1671607" cy="22897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Рисунок 7" descr="C:\Users\Ольга\Desktop\2016_10_17\IMG_0019.jpg">
            <a:extLst>
              <a:ext uri="{FF2B5EF4-FFF2-40B4-BE49-F238E27FC236}">
                <a16:creationId xmlns:a16="http://schemas.microsoft.com/office/drawing/2014/main" xmlns="" id="{8E6892E1-A3D8-4715-8171-21AC4D231AA5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875922" y="3179596"/>
            <a:ext cx="1159529" cy="18160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Рисунок 8" descr="C:\Users\Ольга\Desktop\2016_10_17\IMG_0021.jpg">
            <a:extLst>
              <a:ext uri="{FF2B5EF4-FFF2-40B4-BE49-F238E27FC236}">
                <a16:creationId xmlns:a16="http://schemas.microsoft.com/office/drawing/2014/main" xmlns="" id="{FB8345BD-DE44-49F3-91C8-8E6B210DDB2C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883955" y="1207971"/>
            <a:ext cx="1604180" cy="21972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Рисунок 9" descr="C:\Users\Ольга\Desktop\2016_10_17\IMG_0022.jpg">
            <a:extLst>
              <a:ext uri="{FF2B5EF4-FFF2-40B4-BE49-F238E27FC236}">
                <a16:creationId xmlns:a16="http://schemas.microsoft.com/office/drawing/2014/main" xmlns="" id="{222921A0-8EB0-4B6D-BBBE-3B50131AD030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681653" y="2885295"/>
            <a:ext cx="1324092" cy="2045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Рисунок 4" descr="C:\Users\Ольга\Desktop\2016_10_17\IMG_0014.jpg">
            <a:extLst>
              <a:ext uri="{FF2B5EF4-FFF2-40B4-BE49-F238E27FC236}">
                <a16:creationId xmlns:a16="http://schemas.microsoft.com/office/drawing/2014/main" xmlns="" id="{A1CB9421-B27E-4DB3-8F6D-FCA02CA9D12C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290401" y="33369"/>
            <a:ext cx="1341956" cy="18822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grpSp>
        <p:nvGrpSpPr>
          <p:cNvPr id="11" name="Группа 10"/>
          <p:cNvGrpSpPr/>
          <p:nvPr/>
        </p:nvGrpSpPr>
        <p:grpSpPr>
          <a:xfrm>
            <a:off x="0" y="0"/>
            <a:ext cx="1439652" cy="5143500"/>
            <a:chOff x="0" y="0"/>
            <a:chExt cx="1511660" cy="5143500"/>
          </a:xfrm>
        </p:grpSpPr>
        <p:grpSp>
          <p:nvGrpSpPr>
            <p:cNvPr id="12" name="Группа 14"/>
            <p:cNvGrpSpPr/>
            <p:nvPr/>
          </p:nvGrpSpPr>
          <p:grpSpPr>
            <a:xfrm>
              <a:off x="0" y="0"/>
              <a:ext cx="1511660" cy="5143500"/>
              <a:chOff x="0" y="0"/>
              <a:chExt cx="1367644" cy="5143500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0" y="0"/>
                <a:ext cx="1367644" cy="5143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Рисунок 14" descr="http://school329.spb.ru/images/%D0%9B%D0%B8%D1%86%D0%B5%D0%B9.jpg"/>
              <p:cNvPicPr/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08" y="2787775"/>
                <a:ext cx="1044116" cy="8640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Рисунок 15"/>
              <p:cNvPicPr/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31490"/>
                <a:ext cx="1037520" cy="886370"/>
              </a:xfrm>
              <a:prstGeom prst="rect">
                <a:avLst/>
              </a:prstGeom>
              <a:noFill/>
            </p:spPr>
          </p:pic>
          <p:pic>
            <p:nvPicPr>
              <p:cNvPr id="17" name="Рисунок 16" descr="ИМЦ Невского района Санкт-Петербурга"/>
              <p:cNvPicPr/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42" y="1347614"/>
                <a:ext cx="1227794" cy="8596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" name="Picture 2" descr="https://data3.proshkolu.ru/content/media/pic/std/3000000/2001000/2000444-32eead76c433542c.jpg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3903898"/>
              <a:ext cx="764421" cy="123960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656156930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4BA694-217B-450B-9FF5-D1087BCE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31490"/>
            <a:ext cx="7200897" cy="977900"/>
          </a:xfrm>
        </p:spPr>
        <p:txBody>
          <a:bodyPr/>
          <a:lstStyle/>
          <a:p>
            <a:pPr algn="r"/>
            <a:r>
              <a:rPr lang="ru-RU" dirty="0"/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A4FD38F-E696-4466-8C8C-CE811DC38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268" y="1440880"/>
            <a:ext cx="3103998" cy="1361244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1400" b="1" i="1" dirty="0"/>
              <a:t>Прозорова Людмила Германовна</a:t>
            </a:r>
            <a:r>
              <a:rPr lang="ru-RU" sz="1400" b="1" dirty="0"/>
              <a:t>, учитель изобразительного искусства и черчения </a:t>
            </a:r>
          </a:p>
          <a:p>
            <a:pPr algn="r"/>
            <a:r>
              <a:rPr lang="ru-RU" sz="1400" b="1" dirty="0"/>
              <a:t>Высоцкого ООО МБОУ «СОШ п.г. Советский» г. Высоцка Выборгского района Ленинградской области </a:t>
            </a:r>
          </a:p>
          <a:p>
            <a:pPr algn="r"/>
            <a:r>
              <a:rPr lang="en-US" sz="1400" dirty="0">
                <a:hlinkClick r:id="rId2"/>
              </a:rPr>
              <a:t>lyudmilaprozorova2@yandex.ru</a:t>
            </a:r>
            <a:r>
              <a:rPr lang="ru-RU" sz="1400" dirty="0"/>
              <a:t> </a:t>
            </a:r>
          </a:p>
        </p:txBody>
      </p:sp>
      <p:pic>
        <p:nvPicPr>
          <p:cNvPr id="5" name="Picture 1" descr="C:\Documents and Settings\Учитель\Мои документы\Мои рисунки\2010-2011 учебный год\Школа осень\P1040124.JPG">
            <a:extLst>
              <a:ext uri="{FF2B5EF4-FFF2-40B4-BE49-F238E27FC236}">
                <a16:creationId xmlns:a16="http://schemas.microsoft.com/office/drawing/2014/main" xmlns="" id="{B438341A-4F99-41DD-9DA3-187D82941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0585" y="1317377"/>
            <a:ext cx="2519183" cy="1889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12" name="Группа 11"/>
          <p:cNvGrpSpPr/>
          <p:nvPr/>
        </p:nvGrpSpPr>
        <p:grpSpPr>
          <a:xfrm>
            <a:off x="0" y="0"/>
            <a:ext cx="1439652" cy="5143500"/>
            <a:chOff x="0" y="0"/>
            <a:chExt cx="1511660" cy="5143500"/>
          </a:xfrm>
        </p:grpSpPr>
        <p:grpSp>
          <p:nvGrpSpPr>
            <p:cNvPr id="13" name="Группа 14"/>
            <p:cNvGrpSpPr/>
            <p:nvPr/>
          </p:nvGrpSpPr>
          <p:grpSpPr>
            <a:xfrm>
              <a:off x="0" y="0"/>
              <a:ext cx="1511660" cy="5143500"/>
              <a:chOff x="0" y="0"/>
              <a:chExt cx="1367644" cy="5143500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0" y="0"/>
                <a:ext cx="1367644" cy="5143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" name="Рисунок 15" descr="http://school329.spb.ru/images/%D0%9B%D0%B8%D1%86%D0%B5%D0%B9.jpg"/>
              <p:cNvPicPr/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08" y="2787775"/>
                <a:ext cx="1044116" cy="8640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Рисунок 16"/>
              <p:cNvPicPr/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31490"/>
                <a:ext cx="1037520" cy="886370"/>
              </a:xfrm>
              <a:prstGeom prst="rect">
                <a:avLst/>
              </a:prstGeom>
              <a:noFill/>
            </p:spPr>
          </p:pic>
          <p:pic>
            <p:nvPicPr>
              <p:cNvPr id="18" name="Рисунок 17" descr="ИМЦ Невского района Санкт-Петербурга"/>
              <p:cNvPicPr/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42" y="1347614"/>
                <a:ext cx="1227794" cy="8596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" name="Picture 2" descr="https://data3.proshkolu.ru/content/media/pic/std/3000000/2001000/2000444-32eead76c433542c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3903898"/>
              <a:ext cx="764421" cy="123960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97630975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87CA23-FAD0-4CA6-A5DC-18824308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«Компьютерная терминология»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6BD4BFF6-5675-4D8B-A5F3-8ADFDC7B81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808221"/>
              </p:ext>
            </p:extLst>
          </p:nvPr>
        </p:nvGraphicFramePr>
        <p:xfrm>
          <a:off x="6912260" y="1311610"/>
          <a:ext cx="1556722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6722">
                  <a:extLst>
                    <a:ext uri="{9D8B030D-6E8A-4147-A177-3AD203B41FA5}">
                      <a16:colId xmlns:a16="http://schemas.microsoft.com/office/drawing/2014/main" xmlns="" val="2790394112"/>
                    </a:ext>
                  </a:extLst>
                </a:gridCol>
              </a:tblGrid>
              <a:tr h="12344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Русский язык, английский язык, информатика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586131134"/>
                  </a:ext>
                </a:extLst>
              </a:tr>
            </a:tbl>
          </a:graphicData>
        </a:graphic>
      </p:graphicFrame>
      <p:pic>
        <p:nvPicPr>
          <p:cNvPr id="5" name="Рисунок 4" descr="C:\Users\Ольга\Desktop\2016_10_17\IMG_0001.jpg">
            <a:extLst>
              <a:ext uri="{FF2B5EF4-FFF2-40B4-BE49-F238E27FC236}">
                <a16:creationId xmlns:a16="http://schemas.microsoft.com/office/drawing/2014/main" xmlns="" id="{AD471A96-BB85-4B6A-A2B4-16F468F14A6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075488" y="2796454"/>
            <a:ext cx="1713720" cy="248844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7" name="Рисунок 6" descr="C:\Users\Ольга\Desktop\2016_10_17\IMG_0005.jpg">
            <a:extLst>
              <a:ext uri="{FF2B5EF4-FFF2-40B4-BE49-F238E27FC236}">
                <a16:creationId xmlns:a16="http://schemas.microsoft.com/office/drawing/2014/main" xmlns="" id="{328EC2A9-88B5-41B6-8CAC-A03A3A3A6C9C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482440" y="736874"/>
            <a:ext cx="2448982" cy="345443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8" name="Рисунок 7" descr="C:\Users\Ольга\Desktop\2016_10_17\IMG_0007.jpg">
            <a:extLst>
              <a:ext uri="{FF2B5EF4-FFF2-40B4-BE49-F238E27FC236}">
                <a16:creationId xmlns:a16="http://schemas.microsoft.com/office/drawing/2014/main" xmlns="" id="{6C66985E-DDB3-4BBD-805F-A80B54B61345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464329" y="2427393"/>
            <a:ext cx="1484948" cy="213370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6" name="Рисунок 5" descr="C:\Users\Ольга\Desktop\2016_10_17\IMG_0003.jpg">
            <a:extLst>
              <a:ext uri="{FF2B5EF4-FFF2-40B4-BE49-F238E27FC236}">
                <a16:creationId xmlns:a16="http://schemas.microsoft.com/office/drawing/2014/main" xmlns="" id="{4ADB0523-2977-423F-95B2-CDAC218CFDE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957329" y="2903557"/>
            <a:ext cx="1391194" cy="1785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grpSp>
        <p:nvGrpSpPr>
          <p:cNvPr id="9" name="Группа 8"/>
          <p:cNvGrpSpPr/>
          <p:nvPr/>
        </p:nvGrpSpPr>
        <p:grpSpPr>
          <a:xfrm>
            <a:off x="0" y="0"/>
            <a:ext cx="1439652" cy="5143500"/>
            <a:chOff x="0" y="0"/>
            <a:chExt cx="1511660" cy="5143500"/>
          </a:xfrm>
        </p:grpSpPr>
        <p:grpSp>
          <p:nvGrpSpPr>
            <p:cNvPr id="10" name="Группа 14"/>
            <p:cNvGrpSpPr/>
            <p:nvPr/>
          </p:nvGrpSpPr>
          <p:grpSpPr>
            <a:xfrm>
              <a:off x="0" y="0"/>
              <a:ext cx="1511660" cy="5143500"/>
              <a:chOff x="0" y="0"/>
              <a:chExt cx="1367644" cy="5143500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0" y="0"/>
                <a:ext cx="1367644" cy="5143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" name="Рисунок 12" descr="http://school329.spb.ru/images/%D0%9B%D0%B8%D1%86%D0%B5%D0%B9.jpg"/>
              <p:cNvPicPr/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08" y="2787775"/>
                <a:ext cx="1044116" cy="8640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Рисунок 13"/>
              <p:cNvPicPr/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31490"/>
                <a:ext cx="1037520" cy="886370"/>
              </a:xfrm>
              <a:prstGeom prst="rect">
                <a:avLst/>
              </a:prstGeom>
              <a:noFill/>
            </p:spPr>
          </p:pic>
          <p:pic>
            <p:nvPicPr>
              <p:cNvPr id="15" name="Рисунок 14" descr="ИМЦ Невского района Санкт-Петербурга"/>
              <p:cNvPicPr/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42" y="1347614"/>
                <a:ext cx="1227794" cy="8596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" name="Picture 2" descr="https://data3.proshkolu.ru/content/media/pic/std/3000000/2001000/2000444-32eead76c433542c.jpg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3903898"/>
              <a:ext cx="764421" cy="123960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79739471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87CA23-FAD0-4CA6-A5DC-18824308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«Серия графических работ «Познай себя, и ты познаешь весь мир»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6BD4BFF6-5675-4D8B-A5F3-8ADFDC7B81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519692"/>
              </p:ext>
            </p:extLst>
          </p:nvPr>
        </p:nvGraphicFramePr>
        <p:xfrm>
          <a:off x="6660232" y="1347614"/>
          <a:ext cx="2304256" cy="1080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1718166503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Изобразительное искусство, психология, информатика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41299283"/>
                  </a:ext>
                </a:extLst>
              </a:tr>
            </a:tbl>
          </a:graphicData>
        </a:graphic>
      </p:graphicFrame>
      <p:pic>
        <p:nvPicPr>
          <p:cNvPr id="5" name="Рисунок 4" descr="C:\Users\Ольга\Desktop\2016_10_17\IMG_0033.jpg">
            <a:extLst>
              <a:ext uri="{FF2B5EF4-FFF2-40B4-BE49-F238E27FC236}">
                <a16:creationId xmlns:a16="http://schemas.microsoft.com/office/drawing/2014/main" xmlns="" id="{72277DCE-5A05-40B9-9B10-5ED3BEE17C90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853697" y="1041582"/>
            <a:ext cx="1548173" cy="2304256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Ольга\Desktop\2016_10_17\IMG_0034.jpg">
            <a:extLst>
              <a:ext uri="{FF2B5EF4-FFF2-40B4-BE49-F238E27FC236}">
                <a16:creationId xmlns:a16="http://schemas.microsoft.com/office/drawing/2014/main" xmlns="" id="{EBF6136A-7058-4EB1-893C-1920E5887011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 bwMode="auto">
          <a:xfrm rot="5400000">
            <a:off x="2135421" y="2992105"/>
            <a:ext cx="1508709" cy="2252176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Ольга\Desktop\2016_10_17\IMG_0035.jpg">
            <a:extLst>
              <a:ext uri="{FF2B5EF4-FFF2-40B4-BE49-F238E27FC236}">
                <a16:creationId xmlns:a16="http://schemas.microsoft.com/office/drawing/2014/main" xmlns="" id="{8D094AA9-464A-448D-961B-C996EE9D4CAB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040262" y="2695776"/>
            <a:ext cx="1447146" cy="18471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Рисунок 7" descr="C:\Users\Ольга\Desktop\2016_10_17\IMG_0036.jpg">
            <a:extLst>
              <a:ext uri="{FF2B5EF4-FFF2-40B4-BE49-F238E27FC236}">
                <a16:creationId xmlns:a16="http://schemas.microsoft.com/office/drawing/2014/main" xmlns="" id="{685E9E21-0C9B-4430-B96A-FD4A90DC4F14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501140" y="950422"/>
            <a:ext cx="1562533" cy="25009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Рисунок 8" descr="C:\Users\Ольга\Desktop\2016_10_17\IMG_0043.jpg">
            <a:extLst>
              <a:ext uri="{FF2B5EF4-FFF2-40B4-BE49-F238E27FC236}">
                <a16:creationId xmlns:a16="http://schemas.microsoft.com/office/drawing/2014/main" xmlns="" id="{C9EBC279-BFB0-421F-8C01-65C02AB6E1EB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604640" y="2935154"/>
            <a:ext cx="1610831" cy="22521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grpSp>
        <p:nvGrpSpPr>
          <p:cNvPr id="10" name="Группа 9"/>
          <p:cNvGrpSpPr/>
          <p:nvPr/>
        </p:nvGrpSpPr>
        <p:grpSpPr>
          <a:xfrm>
            <a:off x="0" y="0"/>
            <a:ext cx="1439652" cy="5143500"/>
            <a:chOff x="0" y="0"/>
            <a:chExt cx="1511660" cy="5143500"/>
          </a:xfrm>
        </p:grpSpPr>
        <p:grpSp>
          <p:nvGrpSpPr>
            <p:cNvPr id="11" name="Группа 14"/>
            <p:cNvGrpSpPr/>
            <p:nvPr/>
          </p:nvGrpSpPr>
          <p:grpSpPr>
            <a:xfrm>
              <a:off x="0" y="0"/>
              <a:ext cx="1511660" cy="5143500"/>
              <a:chOff x="0" y="0"/>
              <a:chExt cx="1367644" cy="5143500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0" y="0"/>
                <a:ext cx="1367644" cy="5143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" name="Рисунок 13" descr="http://school329.spb.ru/images/%D0%9B%D0%B8%D1%86%D0%B5%D0%B9.jpg"/>
              <p:cNvPicPr/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08" y="2787775"/>
                <a:ext cx="1044116" cy="8640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Рисунок 14"/>
              <p:cNvPicPr/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31490"/>
                <a:ext cx="1037520" cy="886370"/>
              </a:xfrm>
              <a:prstGeom prst="rect">
                <a:avLst/>
              </a:prstGeom>
              <a:noFill/>
            </p:spPr>
          </p:pic>
          <p:pic>
            <p:nvPicPr>
              <p:cNvPr id="16" name="Рисунок 15" descr="ИМЦ Невского района Санкт-Петербурга"/>
              <p:cNvPicPr/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42" y="1347614"/>
                <a:ext cx="1227794" cy="8596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" name="Picture 2" descr="https://data3.proshkolu.ru/content/media/pic/std/3000000/2001000/2000444-32eead76c433542c.jpg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3903898"/>
              <a:ext cx="764421" cy="123960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5591960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B760AA-C206-41D3-A56A-F18243C8D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«Дневник моей души»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C4CC7676-02BD-401D-82B9-7DDB8DD249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553626"/>
              </p:ext>
            </p:extLst>
          </p:nvPr>
        </p:nvGraphicFramePr>
        <p:xfrm>
          <a:off x="7164288" y="1239602"/>
          <a:ext cx="1836204" cy="1234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6204">
                  <a:extLst>
                    <a:ext uri="{9D8B030D-6E8A-4147-A177-3AD203B41FA5}">
                      <a16:colId xmlns:a16="http://schemas.microsoft.com/office/drawing/2014/main" xmlns="" val="942737106"/>
                    </a:ext>
                  </a:extLst>
                </a:gridCol>
              </a:tblGrid>
              <a:tr h="12344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Литература, изобразительное искусство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02" marR="20202" marT="0" marB="0"/>
                </a:tc>
                <a:extLst>
                  <a:ext uri="{0D108BD9-81ED-4DB2-BD59-A6C34878D82A}">
                    <a16:rowId xmlns:a16="http://schemas.microsoft.com/office/drawing/2014/main" xmlns="" val="1940075340"/>
                  </a:ext>
                </a:extLst>
              </a:tr>
            </a:tbl>
          </a:graphicData>
        </a:graphic>
      </p:graphicFrame>
      <p:pic>
        <p:nvPicPr>
          <p:cNvPr id="5" name="Рисунок 4" descr="C:\Users\Ольга\Desktop\2016_10_17\IMG_0063.jpg">
            <a:extLst>
              <a:ext uri="{FF2B5EF4-FFF2-40B4-BE49-F238E27FC236}">
                <a16:creationId xmlns:a16="http://schemas.microsoft.com/office/drawing/2014/main" xmlns="" id="{ADB77845-B837-4897-ACA7-AC0D71B1817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249742" y="753548"/>
            <a:ext cx="1836204" cy="2808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Рисунок 5" descr="C:\Users\Ольга\Desktop\2016_10_17\IMG_0064.jpg">
            <a:extLst>
              <a:ext uri="{FF2B5EF4-FFF2-40B4-BE49-F238E27FC236}">
                <a16:creationId xmlns:a16="http://schemas.microsoft.com/office/drawing/2014/main" xmlns="" id="{4604D9DB-40A6-443A-8D7E-D83BC4D563A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217892" y="2873630"/>
            <a:ext cx="1638651" cy="24030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Рисунок 6" descr="C:\Users\Ольга\Desktop\2016_10_17\IMG_0066.jpg">
            <a:extLst>
              <a:ext uri="{FF2B5EF4-FFF2-40B4-BE49-F238E27FC236}">
                <a16:creationId xmlns:a16="http://schemas.microsoft.com/office/drawing/2014/main" xmlns="" id="{0D10389A-1468-4A87-A2BE-252AD04F3D2E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118003" y="981631"/>
            <a:ext cx="1488261" cy="2076212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Ольга\Desktop\2016_10_17\IMG_0067.jpg">
            <a:extLst>
              <a:ext uri="{FF2B5EF4-FFF2-40B4-BE49-F238E27FC236}">
                <a16:creationId xmlns:a16="http://schemas.microsoft.com/office/drawing/2014/main" xmlns="" id="{C327A747-FB4D-49A4-9015-7230E9180B80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934661" y="3145193"/>
            <a:ext cx="1312945" cy="16062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Рисунок 8" descr="C:\Users\Ольга\Desktop\2016_10_17\IMG_0069.jpg">
            <a:extLst>
              <a:ext uri="{FF2B5EF4-FFF2-40B4-BE49-F238E27FC236}">
                <a16:creationId xmlns:a16="http://schemas.microsoft.com/office/drawing/2014/main" xmlns="" id="{CA6022DE-F18F-43C5-B833-731DB29C7D67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978104" y="2613918"/>
            <a:ext cx="1475960" cy="21837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grpSp>
        <p:nvGrpSpPr>
          <p:cNvPr id="10" name="Группа 9"/>
          <p:cNvGrpSpPr/>
          <p:nvPr/>
        </p:nvGrpSpPr>
        <p:grpSpPr>
          <a:xfrm>
            <a:off x="0" y="0"/>
            <a:ext cx="1439652" cy="5143500"/>
            <a:chOff x="0" y="0"/>
            <a:chExt cx="1511660" cy="5143500"/>
          </a:xfrm>
        </p:grpSpPr>
        <p:grpSp>
          <p:nvGrpSpPr>
            <p:cNvPr id="11" name="Группа 14"/>
            <p:cNvGrpSpPr/>
            <p:nvPr/>
          </p:nvGrpSpPr>
          <p:grpSpPr>
            <a:xfrm>
              <a:off x="0" y="0"/>
              <a:ext cx="1511660" cy="5143500"/>
              <a:chOff x="0" y="0"/>
              <a:chExt cx="1367644" cy="5143500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0" y="0"/>
                <a:ext cx="1367644" cy="5143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" name="Рисунок 13" descr="http://school329.spb.ru/images/%D0%9B%D0%B8%D1%86%D0%B5%D0%B9.jpg"/>
              <p:cNvPicPr/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08" y="2787775"/>
                <a:ext cx="1044116" cy="8640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Рисунок 14"/>
              <p:cNvPicPr/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31490"/>
                <a:ext cx="1037520" cy="886370"/>
              </a:xfrm>
              <a:prstGeom prst="rect">
                <a:avLst/>
              </a:prstGeom>
              <a:noFill/>
            </p:spPr>
          </p:pic>
          <p:pic>
            <p:nvPicPr>
              <p:cNvPr id="16" name="Рисунок 15" descr="ИМЦ Невского района Санкт-Петербурга"/>
              <p:cNvPicPr/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42" y="1347614"/>
                <a:ext cx="1227794" cy="8596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" name="Picture 2" descr="https://data3.proshkolu.ru/content/media/pic/std/3000000/2001000/2000444-32eead76c433542c.jpg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3903898"/>
              <a:ext cx="764421" cy="123960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28896312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87CA23-FAD0-4CA6-A5DC-18824308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«ЕГЭ – глазами детей»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6BD4BFF6-5675-4D8B-A5F3-8ADFDC7B81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699202"/>
              </p:ext>
            </p:extLst>
          </p:nvPr>
        </p:nvGraphicFramePr>
        <p:xfrm>
          <a:off x="7141451" y="1858689"/>
          <a:ext cx="1715025" cy="960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5025">
                  <a:extLst>
                    <a:ext uri="{9D8B030D-6E8A-4147-A177-3AD203B41FA5}">
                      <a16:colId xmlns:a16="http://schemas.microsoft.com/office/drawing/2014/main" xmlns="" val="2790394112"/>
                    </a:ext>
                  </a:extLst>
                </a:gridCol>
              </a:tblGrid>
              <a:tr h="9258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Изобразительное искусство, информатика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719906734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D348049-2BD6-43A0-AC42-6F9C90D0B67C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1527634"/>
            <a:ext cx="4991027" cy="3160644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0" y="0"/>
            <a:ext cx="1439652" cy="5143500"/>
            <a:chOff x="0" y="0"/>
            <a:chExt cx="1511660" cy="5143500"/>
          </a:xfrm>
        </p:grpSpPr>
        <p:grpSp>
          <p:nvGrpSpPr>
            <p:cNvPr id="7" name="Группа 14"/>
            <p:cNvGrpSpPr/>
            <p:nvPr/>
          </p:nvGrpSpPr>
          <p:grpSpPr>
            <a:xfrm>
              <a:off x="0" y="0"/>
              <a:ext cx="1511660" cy="5143500"/>
              <a:chOff x="0" y="0"/>
              <a:chExt cx="1367644" cy="5143500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1367644" cy="5143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" name="Рисунок 9" descr="http://school329.spb.ru/images/%D0%9B%D0%B8%D1%86%D0%B5%D0%B9.jpg"/>
              <p:cNvPicPr/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08" y="2787775"/>
                <a:ext cx="1044116" cy="8640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Рисунок 10"/>
              <p:cNvPicPr/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31490"/>
                <a:ext cx="1037520" cy="886370"/>
              </a:xfrm>
              <a:prstGeom prst="rect">
                <a:avLst/>
              </a:prstGeom>
              <a:noFill/>
            </p:spPr>
          </p:pic>
          <p:pic>
            <p:nvPicPr>
              <p:cNvPr id="12" name="Рисунок 11" descr="ИМЦ Невского района Санкт-Петербурга"/>
              <p:cNvPicPr/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42" y="1347614"/>
                <a:ext cx="1227794" cy="8596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" name="Picture 2" descr="https://data3.proshkolu.ru/content/media/pic/std/3000000/2001000/2000444-32eead76c433542c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3903898"/>
              <a:ext cx="764421" cy="123960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19604386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B760AA-C206-41D3-A56A-F18243C8D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«Триптих «Через тернии к звездам»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C4CC7676-02BD-401D-82B9-7DDB8DD249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884459"/>
              </p:ext>
            </p:extLst>
          </p:nvPr>
        </p:nvGraphicFramePr>
        <p:xfrm>
          <a:off x="7416316" y="1347614"/>
          <a:ext cx="1620180" cy="1234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0180">
                  <a:extLst>
                    <a:ext uri="{9D8B030D-6E8A-4147-A177-3AD203B41FA5}">
                      <a16:colId xmlns:a16="http://schemas.microsoft.com/office/drawing/2014/main" xmlns="" val="942737106"/>
                    </a:ext>
                  </a:extLst>
                </a:gridCol>
              </a:tblGrid>
              <a:tr h="12344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Изобразительное искусство, информатика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02" marR="20202" marT="0" marB="0"/>
                </a:tc>
                <a:extLst>
                  <a:ext uri="{0D108BD9-81ED-4DB2-BD59-A6C34878D82A}">
                    <a16:rowId xmlns:a16="http://schemas.microsoft.com/office/drawing/2014/main" xmlns="" val="2032076348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2585B18-5861-4041-BB84-BC139652D436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7684" y="1599642"/>
            <a:ext cx="5521746" cy="2922039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0" y="0"/>
            <a:ext cx="1439652" cy="5143500"/>
            <a:chOff x="0" y="0"/>
            <a:chExt cx="1511660" cy="5143500"/>
          </a:xfrm>
        </p:grpSpPr>
        <p:grpSp>
          <p:nvGrpSpPr>
            <p:cNvPr id="7" name="Группа 14"/>
            <p:cNvGrpSpPr/>
            <p:nvPr/>
          </p:nvGrpSpPr>
          <p:grpSpPr>
            <a:xfrm>
              <a:off x="0" y="0"/>
              <a:ext cx="1511660" cy="5143500"/>
              <a:chOff x="0" y="0"/>
              <a:chExt cx="1367644" cy="5143500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1367644" cy="5143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" name="Рисунок 9" descr="http://school329.spb.ru/images/%D0%9B%D0%B8%D1%86%D0%B5%D0%B9.jpg"/>
              <p:cNvPicPr/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08" y="2787775"/>
                <a:ext cx="1044116" cy="8640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Рисунок 10"/>
              <p:cNvPicPr/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31490"/>
                <a:ext cx="1037520" cy="886370"/>
              </a:xfrm>
              <a:prstGeom prst="rect">
                <a:avLst/>
              </a:prstGeom>
              <a:noFill/>
            </p:spPr>
          </p:pic>
          <p:pic>
            <p:nvPicPr>
              <p:cNvPr id="12" name="Рисунок 11" descr="ИМЦ Невского района Санкт-Петербурга"/>
              <p:cNvPicPr/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42" y="1347614"/>
                <a:ext cx="1227794" cy="8596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" name="Picture 2" descr="https://data3.proshkolu.ru/content/media/pic/std/3000000/2001000/2000444-32eead76c433542c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3903898"/>
              <a:ext cx="764421" cy="123960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3988995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0B0610-820F-4AE1-A34A-58AD6B414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Фестиваль детских рисунков «Мы рисуем свой мир» - Лицейский календарь – Виртуальная выставка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6DBE53C-2F16-4192-A84D-EB8D0FB7FB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3668" y="3831890"/>
            <a:ext cx="2330886" cy="1204355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6589C96-6040-4C11-8CE6-50D18C513E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184" y="1023578"/>
            <a:ext cx="2416325" cy="1228493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0C7909B-FD4E-41A8-A684-C709431006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8204" y="3687874"/>
            <a:ext cx="2368453" cy="121539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6DB353-C729-4137-9802-3F90CE2F4B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7664" y="1203598"/>
            <a:ext cx="1858188" cy="252674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7029012-15A2-47CA-8096-8720ACCD8D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3828" y="1707654"/>
            <a:ext cx="1527035" cy="22683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E12BDFC-D153-4D1B-9666-9E58A5E394A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6036" y="1239602"/>
            <a:ext cx="1324568" cy="18462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4A56D52-0936-443E-A903-C19B91EABB5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5996" y="2499742"/>
            <a:ext cx="1218670" cy="173464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E197CA7-1670-4CC4-98B9-7C02D9749A2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4148" y="2139702"/>
            <a:ext cx="1205454" cy="1685039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9598498B-F69A-4A86-9DBB-85A26AD861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189099"/>
              </p:ext>
            </p:extLst>
          </p:nvPr>
        </p:nvGraphicFramePr>
        <p:xfrm>
          <a:off x="7164288" y="2139702"/>
          <a:ext cx="1646701" cy="144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701">
                  <a:extLst>
                    <a:ext uri="{9D8B030D-6E8A-4147-A177-3AD203B41FA5}">
                      <a16:colId xmlns:a16="http://schemas.microsoft.com/office/drawing/2014/main" xmlns="" val="3626919009"/>
                    </a:ext>
                  </a:extLst>
                </a:gridCol>
              </a:tblGrid>
              <a:tr h="1440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Краеведение,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технология,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изобразительное искусство,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информатика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703318236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29DEFD9-E1DD-4B4A-BF32-D46A927414A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944" y="3903898"/>
            <a:ext cx="1993970" cy="1008905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grpSp>
        <p:nvGrpSpPr>
          <p:cNvPr id="14" name="Группа 13"/>
          <p:cNvGrpSpPr/>
          <p:nvPr/>
        </p:nvGrpSpPr>
        <p:grpSpPr>
          <a:xfrm>
            <a:off x="0" y="0"/>
            <a:ext cx="1439652" cy="5143500"/>
            <a:chOff x="0" y="0"/>
            <a:chExt cx="1511660" cy="5143500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0" y="0"/>
              <a:ext cx="1511660" cy="5143500"/>
              <a:chOff x="0" y="0"/>
              <a:chExt cx="1367644" cy="5143500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0" y="0"/>
                <a:ext cx="1367644" cy="5143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" name="Рисунок 17" descr="http://school329.spb.ru/images/%D0%9B%D0%B8%D1%86%D0%B5%D0%B9.jpg"/>
              <p:cNvPicPr/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08" y="2787775"/>
                <a:ext cx="1044116" cy="8640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Рисунок 18"/>
              <p:cNvPicPr/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31490"/>
                <a:ext cx="1037520" cy="886370"/>
              </a:xfrm>
              <a:prstGeom prst="rect">
                <a:avLst/>
              </a:prstGeom>
              <a:noFill/>
            </p:spPr>
          </p:pic>
          <p:pic>
            <p:nvPicPr>
              <p:cNvPr id="20" name="Рисунок 19" descr="ИМЦ Невского района Санкт-Петербурга"/>
              <p:cNvPicPr/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42" y="1347614"/>
                <a:ext cx="1227794" cy="8596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" name="Picture 2" descr="https://data3.proshkolu.ru/content/media/pic/std/3000000/2001000/2000444-32eead76c433542c.jpg"/>
            <p:cNvPicPr>
              <a:picLocks noChangeAspect="1" noChangeArrowheads="1"/>
            </p:cNvPicPr>
            <p:nvPr/>
          </p:nvPicPr>
          <p:blipFill>
            <a:blip r:embed="rId1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3903898"/>
              <a:ext cx="764421" cy="123960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9014411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13354</TotalTime>
  <Words>412</Words>
  <Application>Microsoft Office PowerPoint</Application>
  <PresentationFormat>Экран (16:9)</PresentationFormat>
  <Paragraphs>65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Тема Office</vt:lpstr>
      <vt:lpstr>Интегрированные проекты как результат внеурочной деятельности обучающихся в условиях внедрения ФГОС в малокомплектной школе</vt:lpstr>
      <vt:lpstr>Высоцкая школа</vt:lpstr>
      <vt:lpstr>«Английские заимствования в морской терминологии» </vt:lpstr>
      <vt:lpstr>«Компьютерная терминология» </vt:lpstr>
      <vt:lpstr>«Серия графических работ «Познай себя, и ты познаешь весь мир» </vt:lpstr>
      <vt:lpstr>«Дневник моей души» </vt:lpstr>
      <vt:lpstr>«ЕГЭ – глазами детей» </vt:lpstr>
      <vt:lpstr>«Триптих «Через тернии к звездам» </vt:lpstr>
      <vt:lpstr>Фестиваль детских рисунков «Мы рисуем свой мир» - Лицейский календарь – Виртуальная выставка</vt:lpstr>
      <vt:lpstr>«Создание анимационного ролика «Васька-кот»</vt:lpstr>
      <vt:lpstr>«Создание анимационных фильмов» </vt:lpstr>
      <vt:lpstr>«История городского стадиона –  олимпийская сказка или быль?»</vt:lpstr>
      <vt:lpstr>«Познавательная игра «Исторический куб» на знание событий Великой Отечественной войны 1941-1945 годов к 70-летию Великой Победы»</vt:lpstr>
      <vt:lpstr>«Макет «Дорога жизни»</vt:lpstr>
      <vt:lpstr>Книга «Дорога жизни: из 1941 в 2015»</vt:lpstr>
      <vt:lpstr>«Рукописная, печатная, электронная - создание книги "Невская застава" к 100-летию Невского района Санкт-Петербурга»</vt:lpstr>
      <vt:lpstr>«История школы на страницах ученического дневника»</vt:lpstr>
      <vt:lpstr>«Выполнение батика по творчеству Ольги Берггольц для школьного музея»</vt:lpstr>
      <vt:lpstr>Батик «Подарок для мамы», «Подарок для папы»</vt:lpstr>
      <vt:lpstr>Батик «Против коррупции»</vt:lpstr>
      <vt:lpstr>«Многоразовая межорбитальная транспортная система (ММТС)» </vt:lpstr>
      <vt:lpstr>«Марсоход-исследователь глубин и поверхности марса (ИГПМ)»</vt:lpstr>
      <vt:lpstr>«Создание макета многоразовой транспортной космической системы «Буран»</vt:lpstr>
      <vt:lpstr>«Выполнение изделия «Чудо-сапоги», «Техника выполнения стелек-тапочек» </vt:lpstr>
      <vt:lpstr>Техника изготовления авторской куклы Лизы</vt:lpstr>
      <vt:lpstr>Техника изготовления детской новогодней скатерти</vt:lpstr>
      <vt:lpstr>Техника изготовления Брелоков из природного материала в подарок</vt:lpstr>
      <vt:lpstr>Техника изготовления декораций к театральным постановкам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Admin329</cp:lastModifiedBy>
  <cp:revision>388</cp:revision>
  <cp:lastPrinted>2017-03-30T08:39:18Z</cp:lastPrinted>
  <dcterms:created xsi:type="dcterms:W3CDTF">2017-03-23T13:26:11Z</dcterms:created>
  <dcterms:modified xsi:type="dcterms:W3CDTF">2021-11-25T09:46:11Z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