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6" r:id="rId4"/>
    <p:sldId id="277" r:id="rId5"/>
    <p:sldId id="278" r:id="rId6"/>
    <p:sldId id="261" r:id="rId7"/>
    <p:sldId id="262" r:id="rId8"/>
    <p:sldId id="264" r:id="rId9"/>
    <p:sldId id="265" r:id="rId10"/>
    <p:sldId id="279" r:id="rId11"/>
    <p:sldId id="266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50C6"/>
    <a:srgbClr val="40408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школьных мероприятий</a:t>
            </a:r>
          </a:p>
        </c:rich>
      </c:tx>
      <c:layout>
        <c:manualLayout>
          <c:xMode val="edge"/>
          <c:yMode val="edge"/>
          <c:x val="0.29263036014564914"/>
          <c:y val="4.127791947466828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эксперимента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вполне удовлетворен</c:v>
                </c:pt>
                <c:pt idx="1">
                  <c:v>не удовлетворен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43-45B6-A9C2-D0F504043B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эксперимента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вполне удовлетворен</c:v>
                </c:pt>
                <c:pt idx="1">
                  <c:v>не удовлетворен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4.5</c:v>
                </c:pt>
                <c:pt idx="1">
                  <c:v>2.5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43-45B6-A9C2-D0F504043BC2}"/>
            </c:ext>
          </c:extLst>
        </c:ser>
        <c:gapWidth val="219"/>
        <c:overlap val="-27"/>
        <c:axId val="79734272"/>
        <c:axId val="79735808"/>
      </c:barChart>
      <c:catAx>
        <c:axId val="79734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735808"/>
        <c:crosses val="autoZero"/>
        <c:auto val="1"/>
        <c:lblAlgn val="ctr"/>
        <c:lblOffset val="100"/>
      </c:catAx>
      <c:valAx>
        <c:axId val="79735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73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Количество участников инновационной деятельности</a:t>
            </a: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(учителя,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учащиеся, их родители - чел.)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Кол-во участников инн.деят.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Кол-во участников инн.деят.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Кол-во участников инн.деят.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243</c:v>
                </c:pt>
              </c:numCache>
            </c:numRef>
          </c:val>
        </c:ser>
        <c:dLbls>
          <c:showVal val="1"/>
        </c:dLbls>
        <c:axId val="70669824"/>
        <c:axId val="70671360"/>
      </c:barChart>
      <c:catAx>
        <c:axId val="70669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0671360"/>
        <c:crosses val="autoZero"/>
        <c:auto val="1"/>
        <c:lblAlgn val="ctr"/>
        <c:lblOffset val="100"/>
      </c:catAx>
      <c:valAx>
        <c:axId val="70671360"/>
        <c:scaling>
          <c:orientation val="minMax"/>
        </c:scaling>
        <c:axPos val="l"/>
        <c:majorGridlines/>
        <c:numFmt formatCode="General" sourceLinked="1"/>
        <c:tickLblPos val="nextTo"/>
        <c:crossAx val="70669824"/>
        <c:crosses val="autoZero"/>
        <c:crossBetween val="between"/>
      </c:valAx>
    </c:plotArea>
    <c:legend>
      <c:legendPos val="t"/>
      <c:layout/>
    </c:legend>
    <c:plotVisOnly val="1"/>
  </c:chart>
  <c:spPr>
    <a:solidFill>
      <a:schemeClr val="bg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D9E5E-C587-458F-8184-CA66841E568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97768-9636-4336-A9B5-3AD5110B8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34F8A-FEC3-49DA-8339-C6413706AB35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F2227A-94AA-4EF2-9F6D-279F1C1A6DBC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berega.spb.ru/org/115-807/folder/" TargetMode="Externa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file:///C:\&#1052;&#1086;&#1080;%20&#1076;&#1086;&#1082;&#1091;&#1084;&#1077;&#1085;&#1090;&#1099;\&#1052;&#1077;&#1076;&#1080;&#1072;-&#1093;&#1086;&#1083;&#1076;&#1080;&#1085;&#1075;\&#1056;&#1086;&#1078;&#1072;%203.gif" TargetMode="External"/><Relationship Id="rId7" Type="http://schemas.openxmlformats.org/officeDocument/2006/relationships/image" Target="file:///C:\&#1052;&#1086;&#1080;%20&#1076;&#1086;&#1082;&#1091;&#1084;&#1077;&#1085;&#1090;&#1099;\&#1052;&#1077;&#1076;&#1080;&#1072;-&#1093;&#1086;&#1083;&#1076;&#1080;&#1085;&#1075;\&#1056;&#1086;&#1078;&#1072;%202,1.jpg" TargetMode="External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3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file:///C:\&#1052;&#1086;&#1080;%20&#1076;&#1086;&#1082;&#1091;&#1084;&#1077;&#1085;&#1090;&#1099;\&#1052;&#1077;&#1076;&#1080;&#1072;-&#1093;&#1086;&#1083;&#1076;&#1080;&#1085;&#1075;\&#1056;&#1086;&#1078;&#1072;%201,1.gif" TargetMode="Externa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2075846-3b5d393ed73cc96efb0f6eee906bfa8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95600"/>
            <a:ext cx="3048000" cy="29718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7000" y="457200"/>
            <a:ext cx="6477000" cy="161607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Государственное</a:t>
            </a: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бюджетное общеобразовательное учреждение</a:t>
            </a:r>
            <a:r>
              <a:rPr lang="ru-RU" sz="4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429000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лицей № 329</a:t>
            </a:r>
            <a:br>
              <a:rPr lang="ru-RU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Невского района</a:t>
            </a:r>
          </a:p>
          <a:p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Санкт - Петербурга</a:t>
            </a:r>
          </a:p>
        </p:txBody>
      </p:sp>
      <p:pic>
        <p:nvPicPr>
          <p:cNvPr id="5134" name="Picture 2" descr="эмбле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71776"/>
            <a:ext cx="936104" cy="8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43004" y="6165304"/>
            <a:ext cx="156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 16.02.2017г.</a:t>
            </a:r>
            <a:endParaRPr lang="ru-RU" sz="2000" b="1" dirty="0"/>
          </a:p>
        </p:txBody>
      </p:sp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166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логотип имц невского район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0"/>
            <a:ext cx="108012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1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:\1. 2015-2016 год\1. Лицей 2015-2016 уч. год\СЕМИНАР 20.11.15\Скрины\Заседание Дискуссионного кл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86741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1296"/>
            <a:ext cx="89644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5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495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/>
              <a:t>Научно-исследовательская конференция </a:t>
            </a:r>
          </a:p>
          <a:p>
            <a:pPr algn="ctr"/>
            <a:r>
              <a:rPr lang="ru-RU" sz="2000" b="1" dirty="0" smtClean="0"/>
              <a:t>«Будущее – это МЫ!»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124744"/>
            <a:ext cx="363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Конкурс  социальной рекламы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3995936" cy="28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905002" cy="24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   На  сайте «Дистанционной школы развития» представлены  основные  направления воспитательной работы лицея.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21088"/>
            <a:ext cx="3672681" cy="243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51104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Классные странички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6898516" cy="44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65882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Мои документы\Медиа-холдинг\Рожа 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-1114726">
            <a:off x="6934200" y="152400"/>
            <a:ext cx="596900" cy="5969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12291" name="Picture 5" descr="C:\Мои документы\Медиа-холдинг\Рожа 1,1.gif"/>
          <p:cNvPicPr>
            <a:picLocks noChangeAspect="1" noChangeArrowheads="1"/>
          </p:cNvPicPr>
          <p:nvPr/>
        </p:nvPicPr>
        <p:blipFill>
          <a:blip r:embed="rId4" r:link="rId5" cstate="print">
            <a:lum contrast="100000"/>
          </a:blip>
          <a:srcRect/>
          <a:stretch>
            <a:fillRect/>
          </a:stretch>
        </p:blipFill>
        <p:spPr bwMode="auto">
          <a:xfrm rot="2143034">
            <a:off x="8001000" y="990600"/>
            <a:ext cx="533400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2" name="Picture 6" descr="C:\Мои документы\Медиа-холдинг\Рожа 2,1.jpg"/>
          <p:cNvPicPr>
            <a:picLocks noChangeAspect="1" noChangeArrowheads="1"/>
          </p:cNvPicPr>
          <p:nvPr/>
        </p:nvPicPr>
        <p:blipFill>
          <a:blip r:embed="rId6" r:link="rId7" cstate="print">
            <a:lum contrast="6000"/>
          </a:blip>
          <a:srcRect/>
          <a:stretch>
            <a:fillRect/>
          </a:stretch>
        </p:blipFill>
        <p:spPr bwMode="auto">
          <a:xfrm rot="1715469">
            <a:off x="7848600" y="152400"/>
            <a:ext cx="547688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40080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99">
                        <a:alpha val="42000"/>
                      </a:srgbClr>
                    </a:gs>
                    <a:gs pos="100000">
                      <a:srgbClr val="993366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993366"/>
                  </a:outerShdw>
                </a:effectLst>
                <a:latin typeface="Comic Sans MS"/>
              </a:rPr>
              <a:t>ПЕРЕМЕНЫ</a:t>
            </a:r>
          </a:p>
        </p:txBody>
      </p:sp>
      <p:pic>
        <p:nvPicPr>
          <p:cNvPr id="66569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728513">
            <a:off x="469949" y="1958470"/>
            <a:ext cx="1681243" cy="2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00 Облож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4953000"/>
            <a:ext cx="2243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04 Апрел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953000"/>
            <a:ext cx="2265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09 Сентябр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4953000"/>
            <a:ext cx="2263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10 Октябрь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4953000"/>
            <a:ext cx="2263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937707">
            <a:off x="1799858" y="2360759"/>
            <a:ext cx="14414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№23 - копия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95996">
            <a:off x="4236519" y="1552232"/>
            <a:ext cx="16684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Копия №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80065">
            <a:off x="5255147" y="1572133"/>
            <a:ext cx="1893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Копия №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799428">
            <a:off x="6950264" y="1955835"/>
            <a:ext cx="1905998" cy="27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699792" y="4437112"/>
            <a:ext cx="269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</a:rPr>
              <a:t>Лицейский календарь</a:t>
            </a:r>
          </a:p>
        </p:txBody>
      </p:sp>
      <p:pic>
        <p:nvPicPr>
          <p:cNvPr id="66578" name="Picture 18" descr="Газета Перемены - специальный выпуск  - копия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639801">
            <a:off x="2927085" y="1633777"/>
            <a:ext cx="1855832" cy="26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6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66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66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66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3600399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Формирование и развитие 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системы интерактивного взаимодействия участников образовательно-воспитательного процесса в школе.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эмбл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1551153" cy="13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13449" y="6165304"/>
            <a:ext cx="182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400" b="1" dirty="0" smtClean="0"/>
              <a:t>16.02.2017г.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4482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Организация интерактивного взаимодействия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между</a:t>
            </a:r>
            <a:endParaRPr lang="ru-RU" sz="3200" b="1" dirty="0" smtClean="0">
              <a:solidFill>
                <a:srgbClr val="1B14AC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субъектами образовательного процесса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B14AC"/>
                </a:solidFill>
              </a:rPr>
              <a:t>(педагоги - учащиеся - родители)</a:t>
            </a:r>
            <a:endParaRPr lang="ru-RU" sz="3200" b="1" dirty="0" smtClean="0">
              <a:solidFill>
                <a:srgbClr val="1B14AC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1B14AC"/>
                </a:solidFill>
                <a:ea typeface="Times New Roman" pitchFamily="18" charset="0"/>
                <a:cs typeface="Arial" pitchFamily="34" charset="0"/>
              </a:rPr>
              <a:t>с помощью информационных и телекоммуникационных технологий</a:t>
            </a:r>
            <a:endParaRPr lang="ru-RU" sz="3200" dirty="0"/>
          </a:p>
        </p:txBody>
      </p:sp>
      <p:pic>
        <p:nvPicPr>
          <p:cNvPr id="8" name="Рисунок 7" descr="Картинки по запросу логотип имц невского райо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0648"/>
            <a:ext cx="29523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Гипотеза: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2856"/>
            <a:ext cx="8964488" cy="49251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Взаимодействие между субъектами образовательного процесса значительно обогащает и расширяет воспитательную среду, если: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</a:rPr>
              <a:t>если формы взаимодействия интерактивны, 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</a:rPr>
              <a:t>соответствуют современным технологиям, </a:t>
            </a:r>
          </a:p>
          <a:p>
            <a:pPr>
              <a:buNone/>
            </a:pPr>
            <a:r>
              <a:rPr lang="ru-RU" sz="3000" b="1" dirty="0" smtClean="0"/>
              <a:t>(информационным и телекоммуникационным)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подвижны</a:t>
            </a:r>
            <a:r>
              <a:rPr lang="ru-RU" b="1" dirty="0" smtClean="0">
                <a:solidFill>
                  <a:srgbClr val="3450C6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sz="3000" b="1" dirty="0" smtClean="0"/>
              <a:t>т.е. зависят от потребностей участников взаимодействия и содержательной стороны контактов между школой и семьей</a:t>
            </a:r>
            <a:r>
              <a:rPr lang="ru-RU" b="1" dirty="0" smtClean="0"/>
              <a:t>).</a:t>
            </a:r>
          </a:p>
          <a:p>
            <a:pPr lvl="0"/>
            <a:endParaRPr lang="ru-RU" b="1" dirty="0" smtClean="0">
              <a:solidFill>
                <a:srgbClr val="0000FF"/>
              </a:solidFill>
            </a:endParaRPr>
          </a:p>
          <a:p>
            <a:pPr lvl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логотип имц невского райо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9523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эмбле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1551153" cy="13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987824" y="3501008"/>
          <a:ext cx="53285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95536" y="188640"/>
          <a:ext cx="61926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6002047" cy="395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886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Главная страница официального сайта  лицея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980728"/>
            <a:ext cx="420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81AA6"/>
                </a:solidFill>
              </a:rPr>
              <a:t>http://www.school329.spb.ru</a:t>
            </a:r>
            <a:r>
              <a:rPr lang="en-US" sz="2400" b="1" dirty="0" smtClean="0"/>
              <a:t>/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5040560" cy="43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     </a:t>
            </a:r>
            <a:br>
              <a:rPr lang="ru-RU" sz="2700" b="1" dirty="0" smtClean="0"/>
            </a:br>
            <a:r>
              <a:rPr lang="ru-RU" sz="2700" b="1" dirty="0" smtClean="0"/>
              <a:t> Для взаимодействии между субъектами образовательного процесса в лицее № 329 создано информационный модуль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0000FF"/>
                </a:solidFill>
              </a:rPr>
              <a:t> «Дистанционная школа развития».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484784"/>
            <a:ext cx="84225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Проект «Прогулка по  городу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560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73243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5008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7.1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120</Words>
  <Application>Microsoft Office PowerPoint</Application>
  <PresentationFormat>Экран (4:3)</PresentationFormat>
  <Paragraphs>36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общеобразовательное учреждение </vt:lpstr>
      <vt:lpstr>Слайд 2</vt:lpstr>
      <vt:lpstr>Гипотеза:</vt:lpstr>
      <vt:lpstr>Слайд 4</vt:lpstr>
      <vt:lpstr>Слайд 5</vt:lpstr>
      <vt:lpstr>        Для взаимодействии между субъектами образовательного процесса в лицее № 329 создано информационный модуль  «Дистанционная школа развития».   </vt:lpstr>
      <vt:lpstr>Слайд 7</vt:lpstr>
      <vt:lpstr>Слайд 8</vt:lpstr>
      <vt:lpstr>Слайд 9</vt:lpstr>
      <vt:lpstr>Слайд 10</vt:lpstr>
      <vt:lpstr>Слайд 11</vt:lpstr>
      <vt:lpstr>       На  сайте «Дистанционной школы развития» представлены  основные  направления воспитательной работы лицея. </vt:lpstr>
      <vt:lpstr>Классные странички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</dc:title>
  <dc:creator>ASUS</dc:creator>
  <cp:lastModifiedBy>ASUS</cp:lastModifiedBy>
  <cp:revision>34</cp:revision>
  <dcterms:created xsi:type="dcterms:W3CDTF">2017-02-12T07:37:45Z</dcterms:created>
  <dcterms:modified xsi:type="dcterms:W3CDTF">2017-02-15T14:24:05Z</dcterms:modified>
</cp:coreProperties>
</file>