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17" r:id="rId2"/>
    <p:sldMasterId id="2147483832" r:id="rId3"/>
  </p:sldMasterIdLst>
  <p:sldIdLst>
    <p:sldId id="256" r:id="rId4"/>
    <p:sldId id="378" r:id="rId5"/>
    <p:sldId id="377" r:id="rId6"/>
    <p:sldId id="380" r:id="rId7"/>
    <p:sldId id="371" r:id="rId8"/>
    <p:sldId id="355" r:id="rId9"/>
    <p:sldId id="351" r:id="rId10"/>
    <p:sldId id="369" r:id="rId11"/>
    <p:sldId id="370" r:id="rId12"/>
    <p:sldId id="3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620F-8982-4875-B3BE-43D38FF11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7BB70-43F6-464F-8FEF-843E373B43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6A0A-0C91-4ED3-9A4E-580B33BFEA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990D-1DFB-4012-9737-9DFF29FA36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0651E-C89E-4D25-9B88-E2C98A34A1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609BF-7668-4E15-B060-5DF5EC1102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56BD6-BA6B-4130-B811-2712351034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D6B16-1D95-41A1-A5B3-25F06F942E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58C6D-C24B-4456-9FA4-80FC835E35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3CE3C-8472-4AFF-827A-1DB7F6C87B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9E1E1-E958-48FD-9BD8-583009B2A5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501DD-FDAE-4188-A85A-16262CB22A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BBA1B-3A9F-4389-A9DD-A12ECE45E4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F669D-F191-44AE-8487-2E593A9871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F3DB5-0B6B-498D-B346-9857D400CD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D4E42-8B3B-4E31-83F2-131BE08D77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A9B90-BD54-42A4-8887-CBE7D917E9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D5A2B-CCD8-4032-B8C0-D80932D273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1C65C-5106-48F2-AAC2-0C10D09ACD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1F754-E45F-49E8-AA27-16F265AB50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D49C-E0E7-472C-92DC-04651123B4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2"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96C4F-D66B-4B7C-8970-2331956CF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882E-58A3-483B-A796-ECA12FF530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9F963-7748-493C-825A-33B2004CD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95FB5-F258-4040-99F7-79CBE7E66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431FA-CAEF-45EE-AD56-8CB4CEAB2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95FE7-0D6A-44B0-B3A1-8A2FDD345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C12F7-BB22-4694-912C-235FB1E91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3B14E-7632-4A32-9695-0C051F182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09B56-47D0-4593-AA61-3B7066DC1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BFC6A-EFA7-42AF-A2F2-515C6112D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6A498-3B78-416B-8461-981C581C9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E96AD-37EA-4B4B-B042-67F544172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F1A5E-549A-4939-A75E-185B87E6B9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4E68A-CD46-4706-AC74-EB1A9D9B83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02AF0-EB0A-4DF7-BAD4-AA76A3FB32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91DB1-B6F9-4D2B-8983-59A465B6C4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6387E-4E63-41D7-9083-ACEC48F427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88680-B5E6-43C3-8763-688CF66FD0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BA3DFB8-59B5-4BF1-BB00-6A04CF4D9D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  <p:sldLayoutId id="2147484103" r:id="rId13"/>
    <p:sldLayoutId id="2147484104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2D0D0DA-84FF-4592-81D0-99ED23669A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  <p:sldLayoutId id="2147484117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Verdana" pitchFamily="32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Verdana" pitchFamily="32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Verdana" pitchFamily="32" charset="0"/>
              </a:defRPr>
            </a:lvl1pPr>
          </a:lstStyle>
          <a:p>
            <a:pPr>
              <a:defRPr/>
            </a:pPr>
            <a:fld id="{0135573B-B786-4BFD-8F9B-874E075C0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1233488" y="5335588"/>
            <a:ext cx="6551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solidFill>
                  <a:srgbClr val="C00000"/>
                </a:solidFill>
                <a:cs typeface="Arial" pitchFamily="34" charset="0"/>
              </a:rPr>
              <a:t>к.п.н., М.Б.Сизова</a:t>
            </a:r>
            <a:endParaRPr lang="en-US" altLang="ru-RU">
              <a:solidFill>
                <a:srgbClr val="C0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171" name="Прямоугольник 1"/>
          <p:cNvSpPr>
            <a:spLocks noChangeArrowheads="1"/>
          </p:cNvSpPr>
          <p:nvPr/>
        </p:nvSpPr>
        <p:spPr bwMode="auto">
          <a:xfrm>
            <a:off x="1268413" y="630238"/>
            <a:ext cx="65516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solidFill>
                  <a:srgbClr val="C00000"/>
                </a:solidFill>
                <a:cs typeface="Arial" pitchFamily="34" charset="0"/>
              </a:rPr>
              <a:t>ГБОУ лицей № 329</a:t>
            </a:r>
          </a:p>
          <a:p>
            <a:pPr algn="ctr"/>
            <a:r>
              <a:rPr lang="ru-RU" altLang="ru-RU" b="1">
                <a:solidFill>
                  <a:srgbClr val="C00000"/>
                </a:solidFill>
                <a:cs typeface="Arial" pitchFamily="34" charset="0"/>
              </a:rPr>
              <a:t> Невского района</a:t>
            </a:r>
            <a:endParaRPr lang="en-US" altLang="ru-RU">
              <a:solidFill>
                <a:srgbClr val="C00000"/>
              </a:solidFill>
              <a:latin typeface="Arial" pitchFamily="34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66738" y="2420938"/>
          <a:ext cx="8001000" cy="2484120"/>
        </p:xfrm>
        <a:graphic>
          <a:graphicData uri="http://schemas.openxmlformats.org/drawingml/2006/table">
            <a:tbl>
              <a:tblPr/>
              <a:tblGrid>
                <a:gridCol w="8001000"/>
              </a:tblGrid>
              <a:tr h="167562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Times New Roman"/>
                          <a:cs typeface="Calibri"/>
                        </a:rPr>
                        <a:t>Прин</a:t>
                      </a:r>
                      <a:r>
                        <a:rPr lang="ru-RU" sz="2400" kern="1200" dirty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ципы построения </a:t>
                      </a:r>
                      <a:endParaRPr lang="ru-RU" sz="2400" kern="1200" dirty="0" smtClean="0">
                        <a:solidFill>
                          <a:srgbClr val="002060"/>
                        </a:solidFill>
                        <a:effectLst/>
                        <a:latin typeface="Arial Black"/>
                        <a:ea typeface="WenQuanYi Zen Hei"/>
                        <a:cs typeface="Times New Roman"/>
                      </a:endParaRPr>
                    </a:p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kern="1200" dirty="0" smtClean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эффективного </a:t>
                      </a:r>
                      <a:r>
                        <a:rPr lang="ru-RU" sz="2400" kern="1200" dirty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взаимодействия </a:t>
                      </a:r>
                      <a:endParaRPr lang="ru-RU" sz="2400" kern="1200" dirty="0" smtClean="0">
                        <a:solidFill>
                          <a:srgbClr val="002060"/>
                        </a:solidFill>
                        <a:effectLst/>
                        <a:latin typeface="Arial Black"/>
                        <a:ea typeface="WenQuanYi Zen Hei"/>
                        <a:cs typeface="Times New Roman"/>
                      </a:endParaRPr>
                    </a:p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kern="1200" dirty="0" smtClean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между </a:t>
                      </a:r>
                      <a:r>
                        <a:rPr lang="ru-RU" sz="2400" kern="1200" dirty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субъектами </a:t>
                      </a:r>
                      <a:endParaRPr lang="ru-RU" sz="2400" kern="1200" dirty="0" smtClean="0">
                        <a:solidFill>
                          <a:srgbClr val="002060"/>
                        </a:solidFill>
                        <a:effectLst/>
                        <a:latin typeface="Arial Black"/>
                        <a:ea typeface="WenQuanYi Zen Hei"/>
                        <a:cs typeface="Times New Roman"/>
                      </a:endParaRPr>
                    </a:p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kern="1200" dirty="0" smtClean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образовательно-воспитательного </a:t>
                      </a:r>
                      <a:r>
                        <a:rPr lang="ru-RU" sz="2400" kern="1200" dirty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процесса в </a:t>
                      </a:r>
                      <a:r>
                        <a:rPr lang="ru-RU" sz="2400" kern="1200" dirty="0" smtClean="0">
                          <a:solidFill>
                            <a:srgbClr val="002060"/>
                          </a:solidFill>
                          <a:effectLst/>
                          <a:latin typeface="Arial Black"/>
                          <a:ea typeface="WenQuanYi Zen Hei"/>
                          <a:cs typeface="Times New Roman"/>
                        </a:rPr>
                        <a:t>школе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8162925" cy="893763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solidFill>
                  <a:srgbClr val="B90000"/>
                </a:solidFill>
                <a:cs typeface="Times New Roman" pitchFamily="18" charset="0"/>
              </a:rPr>
              <a:t>Целевые ориентиры воспитательной работы</a:t>
            </a:r>
            <a:br>
              <a:rPr lang="ru-RU" sz="2400" b="1" smtClean="0">
                <a:solidFill>
                  <a:srgbClr val="B90000"/>
                </a:solidFill>
                <a:cs typeface="Times New Roman" pitchFamily="18" charset="0"/>
              </a:rPr>
            </a:br>
            <a:endParaRPr lang="ru-RU" altLang="ru-RU" sz="2400" b="1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2813" y="1773238"/>
            <a:ext cx="7907337" cy="4191000"/>
          </a:xfrm>
        </p:spPr>
        <p:txBody>
          <a:bodyPr/>
          <a:lstStyle/>
          <a:p>
            <a:pPr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Родители и школа должны научить ребенка задумываться, размышлять, интересоваться миром и людьми с целью формирования высокого уровня социальной зрелости обучаемого, компетентностного отношения личности к жизни. </a:t>
            </a:r>
          </a:p>
          <a:p>
            <a:pPr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Школа ориентирует родителей на развитие личности ребенка, культуры мышления, рефлексии, самостоятельности и ответственности за принятые решения. </a:t>
            </a:r>
          </a:p>
          <a:p>
            <a:pPr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Все это должно быть в единстве с духовными и нравственными ценностями личности</a:t>
            </a:r>
          </a:p>
          <a:p>
            <a:pPr eaLnBrk="1" hangingPunct="1"/>
            <a:endParaRPr lang="ru-RU" alt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04813"/>
            <a:ext cx="6408738" cy="858837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rgbClr val="C00000"/>
                </a:solidFill>
                <a:latin typeface="Arial Black" pitchFamily="34" charset="0"/>
              </a:rPr>
              <a:t>Семинар 20.11.15. в 14.00</a:t>
            </a:r>
            <a:br>
              <a:rPr lang="ru-RU" altLang="ru-RU" sz="2400" b="1" smtClean="0">
                <a:solidFill>
                  <a:srgbClr val="C00000"/>
                </a:solidFill>
                <a:latin typeface="Arial Black" pitchFamily="34" charset="0"/>
              </a:rPr>
            </a:br>
            <a:endParaRPr lang="ru-RU" altLang="ru-RU" sz="2400" b="1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8195" name="Picture 2" descr="D:\2015\НОЯБРЬ_2015\329\педсовет\2015-11-02 21-04-17 Скриншот экран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916113"/>
            <a:ext cx="6985000" cy="393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404813"/>
            <a:ext cx="8389938" cy="963612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chemeClr val="accent2"/>
                </a:solidFill>
              </a:rPr>
              <a:t>Создание образовательной среды для реализации ФГОС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508000" y="2198688"/>
            <a:ext cx="8353425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altLang="ru-RU" sz="1800" b="1">
                <a:solidFill>
                  <a:srgbClr val="484A88"/>
                </a:solidFill>
              </a:rPr>
              <a:t>- </a:t>
            </a:r>
            <a:r>
              <a:rPr lang="ru-RU" altLang="ru-RU" sz="2000" b="1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Среда должна способствовать обеспечению доступа обучающегося к учебной информации</a:t>
            </a:r>
            <a:r>
              <a:rPr lang="ru-RU" altLang="ru-RU" sz="20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altLang="ru-RU" sz="20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Среда как  совокупность современных учебно-методических комплексов предметных дисциплин (блоков дисциплин);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altLang="ru-RU" sz="2000" b="1">
                <a:solidFill>
                  <a:schemeClr val="accent2"/>
                </a:solidFill>
                <a:ea typeface="Calibri" pitchFamily="34" charset="0"/>
                <a:cs typeface="Times New Roman" pitchFamily="18" charset="0"/>
              </a:rPr>
              <a:t>Среда как информационно-коммуникационное пространство,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altLang="ru-RU" sz="2000" b="1">
                <a:solidFill>
                  <a:schemeClr val="accent2"/>
                </a:solidFill>
                <a:ea typeface="Calibri" pitchFamily="34" charset="0"/>
                <a:cs typeface="Times New Roman" pitchFamily="18" charset="0"/>
              </a:rPr>
              <a:t>Среда как психологически комфортные организационно-педагогические условия.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Анкетирование педагогов</a:t>
            </a:r>
            <a:b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alt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001000" cy="3527425"/>
          </a:xfrm>
        </p:spPr>
        <p:txBody>
          <a:bodyPr/>
          <a:lstStyle/>
          <a:p>
            <a:pPr algn="just"/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Выберите современные принципы педагогической деятельности, на которые вы ориентируетесь в работе с детьми (возможен выбор нескольких позиций):</a:t>
            </a:r>
            <a:endParaRPr lang="ru-RU" sz="2000" b="1" smtClean="0">
              <a:solidFill>
                <a:srgbClr val="002060"/>
              </a:solidFill>
            </a:endParaRPr>
          </a:p>
          <a:p>
            <a:pPr algn="just">
              <a:buSzPts val="1000"/>
              <a:buFont typeface="Symbol" pitchFamily="18" charset="2"/>
              <a:buChar char=""/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принцип максимального разнообразия предоставленных возможностей для развития личности;</a:t>
            </a:r>
            <a:endParaRPr lang="ru-RU" sz="2000" b="1" smtClean="0">
              <a:solidFill>
                <a:srgbClr val="002060"/>
              </a:solidFill>
            </a:endParaRPr>
          </a:p>
          <a:p>
            <a:pPr algn="just">
              <a:buSzPts val="1000"/>
              <a:buFont typeface="Symbol" pitchFamily="18" charset="2"/>
              <a:buChar char=""/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принцип возрастания роли внеурочной деятельности</a:t>
            </a:r>
            <a:endParaRPr lang="ru-RU" sz="20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altLang="ru-RU" sz="2400" b="1" dirty="0">
                <a:solidFill>
                  <a:srgbClr val="B90000">
                    <a:lumMod val="75000"/>
                  </a:srgbClr>
                </a:solidFill>
              </a:rPr>
              <a:t>Анкетирование педагогов</a:t>
            </a:r>
            <a:br>
              <a:rPr lang="ru-RU" altLang="ru-RU" sz="2400" b="1" dirty="0">
                <a:solidFill>
                  <a:srgbClr val="B90000">
                    <a:lumMod val="75000"/>
                  </a:srgbClr>
                </a:solidFill>
              </a:rPr>
            </a:br>
            <a:endParaRPr lang="ru-RU" alt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348880"/>
            <a:ext cx="8001000" cy="3476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Aft>
                <a:spcPts val="0"/>
              </a:spcAft>
              <a:buSzPts val="1000"/>
              <a:buFont typeface="Symbol"/>
              <a:buChar char=""/>
              <a:tabLst>
                <a:tab pos="90170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принцип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индивидуализации и дифференциации обучения;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0"/>
              </a:spcAft>
              <a:buSzPts val="1000"/>
              <a:buFont typeface="Symbol"/>
              <a:buChar char=""/>
              <a:tabLst>
                <a:tab pos="9017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принцип создания условий для совместной работы учащихся при минимальном участии педагога;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spcAft>
                <a:spcPts val="0"/>
              </a:spcAft>
              <a:buSzPts val="1000"/>
              <a:buFont typeface="Symbol"/>
              <a:buChar char=""/>
              <a:tabLst>
                <a:tab pos="9017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принцип свободы выбора учащимися дополнительных образовательных услуг, помощи, наставничества.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lvl="8" indent="0" algn="just">
              <a:buClr>
                <a:srgbClr val="CC0000"/>
              </a:buClr>
              <a:buFont typeface="Wingdings" pitchFamily="2" charset="2"/>
              <a:buNone/>
              <a:defRPr/>
            </a:pPr>
            <a:endParaRPr lang="ru-RU" altLang="ru-RU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rgbClr val="8B0000"/>
                </a:solidFill>
              </a:rPr>
              <a:t>Анкетирование педагогов</a:t>
            </a:r>
            <a:br>
              <a:rPr lang="ru-RU" altLang="ru-RU" sz="2400" b="1" smtClean="0">
                <a:solidFill>
                  <a:srgbClr val="8B0000"/>
                </a:solidFill>
              </a:rPr>
            </a:br>
            <a:endParaRPr lang="ru-RU" altLang="ru-RU" sz="2400" b="1" smtClean="0">
              <a:solidFill>
                <a:schemeClr val="accent2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2000" b="1" smtClean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Является ли для вас работа с информационными источниками Интернета приоритетной при подготовке к уроку?  (Да-Нет).</a:t>
            </a: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 Какие плюсы и минусы для учащихся вы видите в этой работе? (открытый вопрос)</a:t>
            </a:r>
            <a:endParaRPr lang="ru-RU" sz="2000" b="1" smtClean="0">
              <a:solidFill>
                <a:srgbClr val="002060"/>
              </a:solidFill>
            </a:endParaRPr>
          </a:p>
          <a:p>
            <a:pPr algn="just"/>
            <a:endParaRPr lang="ru-RU" altLang="ru-RU" sz="20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0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8162925" cy="893763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rgbClr val="8B0000"/>
                </a:solidFill>
              </a:rPr>
              <a:t>Анкетирование родителей</a:t>
            </a:r>
            <a:endParaRPr lang="ru-RU" altLang="ru-RU" sz="2400" b="1" smtClean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12813" y="1773238"/>
            <a:ext cx="7907337" cy="4191000"/>
          </a:xfrm>
        </p:spPr>
        <p:txBody>
          <a:bodyPr/>
          <a:lstStyle/>
          <a:p>
            <a:pPr indent="0" algn="just">
              <a:lnSpc>
                <a:spcPct val="130000"/>
              </a:lnSpc>
              <a:buClr>
                <a:srgbClr val="CC0000"/>
              </a:buClr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Родители на вопрос «что вы ждёте от школы?» отвечают: 	</a:t>
            </a:r>
            <a:endParaRPr lang="ru-RU" sz="1800" b="1" smtClean="0">
              <a:solidFill>
                <a:srgbClr val="002060"/>
              </a:solidFill>
              <a:cs typeface="Times New Roman" pitchFamily="18" charset="0"/>
            </a:endParaRPr>
          </a:p>
          <a:p>
            <a:pPr indent="0" algn="just">
              <a:lnSpc>
                <a:spcPct val="130000"/>
              </a:lnSpc>
              <a:buClr>
                <a:srgbClr val="CC0000"/>
              </a:buClr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1. Высокий уровень образования.</a:t>
            </a:r>
          </a:p>
          <a:p>
            <a:pPr indent="0" algn="just">
              <a:lnSpc>
                <a:spcPct val="130000"/>
              </a:lnSpc>
              <a:buClr>
                <a:srgbClr val="CC0000"/>
              </a:buClr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2. Сохранение психологического и физического здоровья детей.</a:t>
            </a:r>
          </a:p>
          <a:p>
            <a:pPr indent="0" algn="just">
              <a:lnSpc>
                <a:spcPct val="130000"/>
              </a:lnSpc>
              <a:buClr>
                <a:srgbClr val="CC0000"/>
              </a:buClr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3.  Развитие культуры общения.	</a:t>
            </a:r>
            <a:endParaRPr lang="ru-RU" sz="1800" b="1" smtClean="0">
              <a:solidFill>
                <a:srgbClr val="002060"/>
              </a:solidFill>
              <a:cs typeface="Times New Roman" pitchFamily="18" charset="0"/>
            </a:endParaRPr>
          </a:p>
          <a:p>
            <a:pPr indent="0" algn="just" eaLnBrk="1" hangingPunct="1">
              <a:buClr>
                <a:srgbClr val="CC0000"/>
              </a:buClr>
              <a:buFont typeface="Wingdings" pitchFamily="2" charset="2"/>
              <a:buNone/>
            </a:pPr>
            <a:endParaRPr lang="ru-RU" alt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162925" cy="1368425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solidFill>
                  <a:srgbClr val="B90000"/>
                </a:solidFill>
                <a:cs typeface="Times New Roman" pitchFamily="18" charset="0"/>
              </a:rPr>
              <a:t>Целевые ориентиры экспериментальной работы</a:t>
            </a:r>
            <a:br>
              <a:rPr lang="ru-RU" sz="2400" b="1" smtClean="0">
                <a:solidFill>
                  <a:srgbClr val="B90000"/>
                </a:solidFill>
                <a:cs typeface="Times New Roman" pitchFamily="18" charset="0"/>
              </a:rPr>
            </a:br>
            <a:endParaRPr lang="ru-RU" altLang="ru-RU" sz="2400" b="1" smtClean="0">
              <a:solidFill>
                <a:srgbClr val="B9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Объединить усилия семьи и школы в воспитательном процессе.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Сформировать у педагогического коллектива представление о путях развития сотрудничества с родителями.</a:t>
            </a:r>
            <a:endParaRPr lang="ru-RU" sz="1800" b="1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Формировать единое воспитательное пространство.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Повышение информационно-коммуникативной культуры обучаемых.	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Повышение педагогической культуры родителей через актуализацию широкого спектра возможностей для общения  (с помощью ИКТ);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b="1" smtClean="0">
                <a:solidFill>
                  <a:srgbClr val="002060"/>
                </a:solidFill>
                <a:cs typeface="Times New Roman" pitchFamily="18" charset="0"/>
              </a:rPr>
              <a:t>Формирование общих подходов к воспитанию и выработка близких по сути требований  к уровню воспитанности ребёнка для расширения возможностей его личностного развития.</a:t>
            </a:r>
          </a:p>
          <a:p>
            <a:pPr algn="just">
              <a:buFont typeface="Wingdings" pitchFamily="2" charset="2"/>
              <a:buChar char="§"/>
            </a:pPr>
            <a:endParaRPr lang="ru-RU" sz="1800" b="1" smtClean="0">
              <a:solidFill>
                <a:srgbClr val="002060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8162925" cy="893763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solidFill>
                  <a:srgbClr val="B90000"/>
                </a:solidFill>
                <a:cs typeface="Times New Roman" pitchFamily="18" charset="0"/>
              </a:rPr>
              <a:t>Целевые ориентиры воспитательной работы</a:t>
            </a:r>
            <a:br>
              <a:rPr lang="ru-RU" sz="2400" b="1" smtClean="0">
                <a:solidFill>
                  <a:srgbClr val="B90000"/>
                </a:solidFill>
                <a:cs typeface="Times New Roman" pitchFamily="18" charset="0"/>
              </a:rPr>
            </a:br>
            <a:endParaRPr lang="ru-RU" altLang="ru-RU" sz="2400" b="1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2813" y="1773238"/>
            <a:ext cx="7907337" cy="4191000"/>
          </a:xfrm>
        </p:spPr>
        <p:txBody>
          <a:bodyPr/>
          <a:lstStyle/>
          <a:p>
            <a:pPr indent="457200" algn="just">
              <a:lnSpc>
                <a:spcPct val="130000"/>
              </a:lnSpc>
            </a:pP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«Дети одинаковы, точнее равны. Они равны и одинаковы перед добрым и худым, и поначалу походят на промокашки, впитывая в себя что грамотно или безобразно написано родителями» (А. Лиханов).</a:t>
            </a:r>
            <a:endParaRPr lang="ru-RU" sz="1800" b="1" smtClean="0">
              <a:solidFill>
                <a:srgbClr val="002060"/>
              </a:solidFill>
              <a:cs typeface="Times New Roman" pitchFamily="18" charset="0"/>
            </a:endParaRPr>
          </a:p>
          <a:p>
            <a:pPr indent="457200" eaLnBrk="1" hangingPunct="1"/>
            <a:endParaRPr lang="ru-RU" alt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2526</TotalTime>
  <Words>326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Verdana</vt:lpstr>
      <vt:lpstr>Arial</vt:lpstr>
      <vt:lpstr>Wingdings</vt:lpstr>
      <vt:lpstr>Calibri</vt:lpstr>
      <vt:lpstr>Times New Roman</vt:lpstr>
      <vt:lpstr>Arial Black</vt:lpstr>
      <vt:lpstr>WenQuanYi Zen Hei</vt:lpstr>
      <vt:lpstr>Symbol</vt:lpstr>
      <vt:lpstr>Профиль</vt:lpstr>
      <vt:lpstr>1_Профиль</vt:lpstr>
      <vt:lpstr>2_Профиль</vt:lpstr>
      <vt:lpstr>Слайд 1</vt:lpstr>
      <vt:lpstr>Семинар 20.11.15. в 14.00 </vt:lpstr>
      <vt:lpstr>Создание образовательной среды для реализации ФГОС</vt:lpstr>
      <vt:lpstr>Анкетирование педагогов </vt:lpstr>
      <vt:lpstr>Анкетирование педагогов </vt:lpstr>
      <vt:lpstr>Анкетирование педагогов </vt:lpstr>
      <vt:lpstr>Анкетирование родителей</vt:lpstr>
      <vt:lpstr>Целевые ориентиры экспериментальной работы </vt:lpstr>
      <vt:lpstr>Целевые ориентиры воспитательной работы </vt:lpstr>
      <vt:lpstr>Целевые ориентиры воспитательной работы </vt:lpstr>
    </vt:vector>
  </TitlesOfParts>
  <Company>TPU, CAM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оценивания результатов обучения и достижения целей образовательной программы</dc:title>
  <dc:creator>dvs</dc:creator>
  <cp:lastModifiedBy>teacher</cp:lastModifiedBy>
  <cp:revision>272</cp:revision>
  <dcterms:created xsi:type="dcterms:W3CDTF">2004-01-27T05:18:01Z</dcterms:created>
  <dcterms:modified xsi:type="dcterms:W3CDTF">2015-11-21T06:24:27Z</dcterms:modified>
</cp:coreProperties>
</file>