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  <p:sldId id="259" r:id="rId5"/>
    <p:sldId id="260" r:id="rId6"/>
    <p:sldId id="261" r:id="rId7"/>
    <p:sldId id="264" r:id="rId8"/>
    <p:sldId id="263" r:id="rId9"/>
    <p:sldId id="265" r:id="rId10"/>
    <p:sldId id="266" r:id="rId11"/>
    <p:sldId id="257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CC9900"/>
    <a:srgbClr val="808000"/>
    <a:srgbClr val="CCCC00"/>
    <a:srgbClr val="A14D07"/>
    <a:srgbClr val="F575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618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D60094-8AB6-4281-B61D-1C3B605CE007}" type="doc">
      <dgm:prSet loTypeId="urn:microsoft.com/office/officeart/2005/8/layout/hProcess9" loCatId="process" qsTypeId="urn:microsoft.com/office/officeart/2005/8/quickstyle/3d4" qsCatId="3D" csTypeId="urn:microsoft.com/office/officeart/2005/8/colors/accent1_2" csCatId="accent1" phldr="1"/>
      <dgm:spPr/>
    </dgm:pt>
    <dgm:pt modelId="{77870D43-695E-488B-A565-D194F12AD6A0}">
      <dgm:prSet phldrT="[Текст]"/>
      <dgm:spPr/>
      <dgm:t>
        <a:bodyPr/>
        <a:lstStyle/>
        <a:p>
          <a:r>
            <a:rPr lang="ru-RU" dirty="0"/>
            <a:t>Занятие </a:t>
          </a:r>
        </a:p>
        <a:p>
          <a:r>
            <a:rPr lang="ru-RU" dirty="0"/>
            <a:t>в школе</a:t>
          </a:r>
        </a:p>
      </dgm:t>
    </dgm:pt>
    <dgm:pt modelId="{7630B585-9FF4-4765-BD70-D97B860F08EF}" type="parTrans" cxnId="{E72CBEA5-242E-4CF7-8057-A70F6BBBE04C}">
      <dgm:prSet/>
      <dgm:spPr/>
      <dgm:t>
        <a:bodyPr/>
        <a:lstStyle/>
        <a:p>
          <a:endParaRPr lang="ru-RU"/>
        </a:p>
      </dgm:t>
    </dgm:pt>
    <dgm:pt modelId="{6FFCA31F-0F4D-45D1-9E5A-DE6CD7E72C7C}" type="sibTrans" cxnId="{E72CBEA5-242E-4CF7-8057-A70F6BBBE04C}">
      <dgm:prSet/>
      <dgm:spPr/>
      <dgm:t>
        <a:bodyPr/>
        <a:lstStyle/>
        <a:p>
          <a:endParaRPr lang="ru-RU"/>
        </a:p>
      </dgm:t>
    </dgm:pt>
    <dgm:pt modelId="{C5C139FA-DEA4-4B59-B4DA-9654D249AC14}">
      <dgm:prSet phldrT="[Текст]"/>
      <dgm:spPr/>
      <dgm:t>
        <a:bodyPr/>
        <a:lstStyle/>
        <a:p>
          <a:r>
            <a:rPr lang="ru-RU" dirty="0"/>
            <a:t>Музейное занятие</a:t>
          </a:r>
        </a:p>
      </dgm:t>
    </dgm:pt>
    <dgm:pt modelId="{55CB49CC-2AE4-4476-8D3A-987C5D3C49C1}" type="parTrans" cxnId="{7B258C1F-5E85-4C46-A927-6C731B7413AB}">
      <dgm:prSet/>
      <dgm:spPr/>
      <dgm:t>
        <a:bodyPr/>
        <a:lstStyle/>
        <a:p>
          <a:endParaRPr lang="ru-RU"/>
        </a:p>
      </dgm:t>
    </dgm:pt>
    <dgm:pt modelId="{FD93D174-1B0A-4539-AAFD-186AC4DA188A}" type="sibTrans" cxnId="{7B258C1F-5E85-4C46-A927-6C731B7413AB}">
      <dgm:prSet/>
      <dgm:spPr/>
      <dgm:t>
        <a:bodyPr/>
        <a:lstStyle/>
        <a:p>
          <a:endParaRPr lang="ru-RU"/>
        </a:p>
      </dgm:t>
    </dgm:pt>
    <dgm:pt modelId="{4C60F4BA-1BBB-4D44-A01E-B10252344803}">
      <dgm:prSet phldrT="[Текст]"/>
      <dgm:spPr/>
      <dgm:t>
        <a:bodyPr/>
        <a:lstStyle/>
        <a:p>
          <a:r>
            <a:rPr lang="ru-RU" dirty="0"/>
            <a:t>Рефлексия</a:t>
          </a:r>
        </a:p>
      </dgm:t>
    </dgm:pt>
    <dgm:pt modelId="{68D29537-D228-4135-AD39-FF814DC4FB0B}" type="parTrans" cxnId="{E8EBFD54-6E21-43C6-A1EB-59830EE53F0A}">
      <dgm:prSet/>
      <dgm:spPr/>
      <dgm:t>
        <a:bodyPr/>
        <a:lstStyle/>
        <a:p>
          <a:endParaRPr lang="ru-RU"/>
        </a:p>
      </dgm:t>
    </dgm:pt>
    <dgm:pt modelId="{A7E2EEE2-662A-4960-937A-1C540A595962}" type="sibTrans" cxnId="{E8EBFD54-6E21-43C6-A1EB-59830EE53F0A}">
      <dgm:prSet/>
      <dgm:spPr/>
      <dgm:t>
        <a:bodyPr/>
        <a:lstStyle/>
        <a:p>
          <a:endParaRPr lang="ru-RU"/>
        </a:p>
      </dgm:t>
    </dgm:pt>
    <dgm:pt modelId="{70EDE062-13FE-46FA-B253-ECE4475992B1}" type="pres">
      <dgm:prSet presAssocID="{8AD60094-8AB6-4281-B61D-1C3B605CE007}" presName="CompostProcess" presStyleCnt="0">
        <dgm:presLayoutVars>
          <dgm:dir/>
          <dgm:resizeHandles val="exact"/>
        </dgm:presLayoutVars>
      </dgm:prSet>
      <dgm:spPr/>
    </dgm:pt>
    <dgm:pt modelId="{095B0FE4-12B2-4AE2-9CE3-C1641AE39401}" type="pres">
      <dgm:prSet presAssocID="{8AD60094-8AB6-4281-B61D-1C3B605CE007}" presName="arrow" presStyleLbl="bgShp" presStyleIdx="0" presStyleCnt="1" custScaleX="117647"/>
      <dgm:spPr/>
    </dgm:pt>
    <dgm:pt modelId="{6B04646D-C6BD-41D8-9FFC-D559CBA030CA}" type="pres">
      <dgm:prSet presAssocID="{8AD60094-8AB6-4281-B61D-1C3B605CE007}" presName="linearProcess" presStyleCnt="0"/>
      <dgm:spPr/>
    </dgm:pt>
    <dgm:pt modelId="{A24ED2CA-E8CC-4058-AAB2-EEF317200DA2}" type="pres">
      <dgm:prSet presAssocID="{77870D43-695E-488B-A565-D194F12AD6A0}" presName="textNode" presStyleLbl="node1" presStyleIdx="0" presStyleCnt="3">
        <dgm:presLayoutVars>
          <dgm:bulletEnabled val="1"/>
        </dgm:presLayoutVars>
      </dgm:prSet>
      <dgm:spPr/>
    </dgm:pt>
    <dgm:pt modelId="{0AA88E5E-88D3-479C-9CED-DED52C0ACD72}" type="pres">
      <dgm:prSet presAssocID="{6FFCA31F-0F4D-45D1-9E5A-DE6CD7E72C7C}" presName="sibTrans" presStyleCnt="0"/>
      <dgm:spPr/>
    </dgm:pt>
    <dgm:pt modelId="{362DF101-1D3E-465D-8396-22E7442F1957}" type="pres">
      <dgm:prSet presAssocID="{C5C139FA-DEA4-4B59-B4DA-9654D249AC14}" presName="textNode" presStyleLbl="node1" presStyleIdx="1" presStyleCnt="3">
        <dgm:presLayoutVars>
          <dgm:bulletEnabled val="1"/>
        </dgm:presLayoutVars>
      </dgm:prSet>
      <dgm:spPr/>
    </dgm:pt>
    <dgm:pt modelId="{CA7D60D4-148B-4422-8A98-E7EE490743EE}" type="pres">
      <dgm:prSet presAssocID="{FD93D174-1B0A-4539-AAFD-186AC4DA188A}" presName="sibTrans" presStyleCnt="0"/>
      <dgm:spPr/>
    </dgm:pt>
    <dgm:pt modelId="{F1C482EF-4E8C-424F-A40B-3D051EAFC579}" type="pres">
      <dgm:prSet presAssocID="{4C60F4BA-1BBB-4D44-A01E-B10252344803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7B258C1F-5E85-4C46-A927-6C731B7413AB}" srcId="{8AD60094-8AB6-4281-B61D-1C3B605CE007}" destId="{C5C139FA-DEA4-4B59-B4DA-9654D249AC14}" srcOrd="1" destOrd="0" parTransId="{55CB49CC-2AE4-4476-8D3A-987C5D3C49C1}" sibTransId="{FD93D174-1B0A-4539-AAFD-186AC4DA188A}"/>
    <dgm:cxn modelId="{5F599725-11A0-423E-B3EE-453DA664BB59}" type="presOf" srcId="{C5C139FA-DEA4-4B59-B4DA-9654D249AC14}" destId="{362DF101-1D3E-465D-8396-22E7442F1957}" srcOrd="0" destOrd="0" presId="urn:microsoft.com/office/officeart/2005/8/layout/hProcess9"/>
    <dgm:cxn modelId="{86FD4464-FA22-463D-B008-4786E6B5FEE5}" type="presOf" srcId="{8AD60094-8AB6-4281-B61D-1C3B605CE007}" destId="{70EDE062-13FE-46FA-B253-ECE4475992B1}" srcOrd="0" destOrd="0" presId="urn:microsoft.com/office/officeart/2005/8/layout/hProcess9"/>
    <dgm:cxn modelId="{E8EBFD54-6E21-43C6-A1EB-59830EE53F0A}" srcId="{8AD60094-8AB6-4281-B61D-1C3B605CE007}" destId="{4C60F4BA-1BBB-4D44-A01E-B10252344803}" srcOrd="2" destOrd="0" parTransId="{68D29537-D228-4135-AD39-FF814DC4FB0B}" sibTransId="{A7E2EEE2-662A-4960-937A-1C540A595962}"/>
    <dgm:cxn modelId="{876DC79B-7156-43EC-9503-425DD8FDB330}" type="presOf" srcId="{4C60F4BA-1BBB-4D44-A01E-B10252344803}" destId="{F1C482EF-4E8C-424F-A40B-3D051EAFC579}" srcOrd="0" destOrd="0" presId="urn:microsoft.com/office/officeart/2005/8/layout/hProcess9"/>
    <dgm:cxn modelId="{E72CBEA5-242E-4CF7-8057-A70F6BBBE04C}" srcId="{8AD60094-8AB6-4281-B61D-1C3B605CE007}" destId="{77870D43-695E-488B-A565-D194F12AD6A0}" srcOrd="0" destOrd="0" parTransId="{7630B585-9FF4-4765-BD70-D97B860F08EF}" sibTransId="{6FFCA31F-0F4D-45D1-9E5A-DE6CD7E72C7C}"/>
    <dgm:cxn modelId="{94C8F8B4-2725-4ECE-A6A1-3AE09CE1FCFA}" type="presOf" srcId="{77870D43-695E-488B-A565-D194F12AD6A0}" destId="{A24ED2CA-E8CC-4058-AAB2-EEF317200DA2}" srcOrd="0" destOrd="0" presId="urn:microsoft.com/office/officeart/2005/8/layout/hProcess9"/>
    <dgm:cxn modelId="{19957951-875B-4D43-984B-22A013E60764}" type="presParOf" srcId="{70EDE062-13FE-46FA-B253-ECE4475992B1}" destId="{095B0FE4-12B2-4AE2-9CE3-C1641AE39401}" srcOrd="0" destOrd="0" presId="urn:microsoft.com/office/officeart/2005/8/layout/hProcess9"/>
    <dgm:cxn modelId="{468F155E-27CC-468B-8AED-9327384EFC63}" type="presParOf" srcId="{70EDE062-13FE-46FA-B253-ECE4475992B1}" destId="{6B04646D-C6BD-41D8-9FFC-D559CBA030CA}" srcOrd="1" destOrd="0" presId="urn:microsoft.com/office/officeart/2005/8/layout/hProcess9"/>
    <dgm:cxn modelId="{AB87B2C3-C6B5-4BCC-80B5-117D760C146F}" type="presParOf" srcId="{6B04646D-C6BD-41D8-9FFC-D559CBA030CA}" destId="{A24ED2CA-E8CC-4058-AAB2-EEF317200DA2}" srcOrd="0" destOrd="0" presId="urn:microsoft.com/office/officeart/2005/8/layout/hProcess9"/>
    <dgm:cxn modelId="{356F5E33-4546-475B-B65B-0CFB024D504B}" type="presParOf" srcId="{6B04646D-C6BD-41D8-9FFC-D559CBA030CA}" destId="{0AA88E5E-88D3-479C-9CED-DED52C0ACD72}" srcOrd="1" destOrd="0" presId="urn:microsoft.com/office/officeart/2005/8/layout/hProcess9"/>
    <dgm:cxn modelId="{C5711EEB-3F87-4339-B93B-7E62F56A7631}" type="presParOf" srcId="{6B04646D-C6BD-41D8-9FFC-D559CBA030CA}" destId="{362DF101-1D3E-465D-8396-22E7442F1957}" srcOrd="2" destOrd="0" presId="urn:microsoft.com/office/officeart/2005/8/layout/hProcess9"/>
    <dgm:cxn modelId="{211207FC-3681-4AF0-B4D1-729EFA7D4FD7}" type="presParOf" srcId="{6B04646D-C6BD-41D8-9FFC-D559CBA030CA}" destId="{CA7D60D4-148B-4422-8A98-E7EE490743EE}" srcOrd="3" destOrd="0" presId="urn:microsoft.com/office/officeart/2005/8/layout/hProcess9"/>
    <dgm:cxn modelId="{F1AC242E-F33F-4F92-8D40-FA95762B0315}" type="presParOf" srcId="{6B04646D-C6BD-41D8-9FFC-D559CBA030CA}" destId="{F1C482EF-4E8C-424F-A40B-3D051EAFC57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5B0FE4-12B2-4AE2-9CE3-C1641AE39401}">
      <dsp:nvSpPr>
        <dsp:cNvPr id="0" name=""/>
        <dsp:cNvSpPr/>
      </dsp:nvSpPr>
      <dsp:spPr>
        <a:xfrm>
          <a:off x="1" y="0"/>
          <a:ext cx="7512492" cy="505633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4ED2CA-E8CC-4058-AAB2-EEF317200DA2}">
      <dsp:nvSpPr>
        <dsp:cNvPr id="0" name=""/>
        <dsp:cNvSpPr/>
      </dsp:nvSpPr>
      <dsp:spPr>
        <a:xfrm>
          <a:off x="2659" y="1516900"/>
          <a:ext cx="2338301" cy="20225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Занятие </a:t>
          </a:r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в школе</a:t>
          </a:r>
        </a:p>
      </dsp:txBody>
      <dsp:txXfrm>
        <a:off x="101391" y="1615632"/>
        <a:ext cx="2140837" cy="1825070"/>
      </dsp:txXfrm>
    </dsp:sp>
    <dsp:sp modelId="{362DF101-1D3E-465D-8396-22E7442F1957}">
      <dsp:nvSpPr>
        <dsp:cNvPr id="0" name=""/>
        <dsp:cNvSpPr/>
      </dsp:nvSpPr>
      <dsp:spPr>
        <a:xfrm>
          <a:off x="2587097" y="1516900"/>
          <a:ext cx="2338301" cy="20225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Музейное занятие</a:t>
          </a:r>
        </a:p>
      </dsp:txBody>
      <dsp:txXfrm>
        <a:off x="2685829" y="1615632"/>
        <a:ext cx="2140837" cy="1825070"/>
      </dsp:txXfrm>
    </dsp:sp>
    <dsp:sp modelId="{F1C482EF-4E8C-424F-A40B-3D051EAFC579}">
      <dsp:nvSpPr>
        <dsp:cNvPr id="0" name=""/>
        <dsp:cNvSpPr/>
      </dsp:nvSpPr>
      <dsp:spPr>
        <a:xfrm>
          <a:off x="5171535" y="1516900"/>
          <a:ext cx="2338301" cy="20225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Рефлексия</a:t>
          </a:r>
        </a:p>
      </dsp:txBody>
      <dsp:txXfrm>
        <a:off x="5270267" y="1615632"/>
        <a:ext cx="2140837" cy="18250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D8040-6591-4B64-AE6F-8A821D72E2E6}" type="datetimeFigureOut">
              <a:rPr lang="ru-RU"/>
              <a:pPr>
                <a:defRPr/>
              </a:pPr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B1B69-B07F-4B62-9269-2F3B0C0BCA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3E13D-F062-458D-9806-1AF7C5E3D07D}" type="datetimeFigureOut">
              <a:rPr lang="ru-RU"/>
              <a:pPr>
                <a:defRPr/>
              </a:pPr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D53E5-7120-47CB-8530-690A49B6E9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76975-CAC3-48DD-A5B6-11ED9756AB20}" type="datetimeFigureOut">
              <a:rPr lang="ru-RU"/>
              <a:pPr>
                <a:defRPr/>
              </a:pPr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57E40-CC2E-451D-8427-B3A9E4915C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F9C73-464A-4A57-9810-7FEA6BF8EF83}" type="datetimeFigureOut">
              <a:rPr lang="ru-RU"/>
              <a:pPr>
                <a:defRPr/>
              </a:pPr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31A0F-2987-4C1D-BE8D-635912DB4F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D2D67-29B0-40F8-9420-CF272E465913}" type="datetimeFigureOut">
              <a:rPr lang="ru-RU"/>
              <a:pPr>
                <a:defRPr/>
              </a:pPr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BFC87-272E-498B-9174-1372025B73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DAEEA-1B0F-43AB-8F40-970CBFECB38E}" type="datetimeFigureOut">
              <a:rPr lang="ru-RU"/>
              <a:pPr>
                <a:defRPr/>
              </a:pPr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E663A-1B08-4312-B5C0-A32F45B14E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F0C19-875B-4C4C-8190-DC23DD477B3E}" type="datetimeFigureOut">
              <a:rPr lang="ru-RU"/>
              <a:pPr>
                <a:defRPr/>
              </a:pPr>
              <a:t>24.03.2021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71088-A108-4770-B02C-E98312B2DA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A634E-F049-4812-A55E-71A6FAD651AF}" type="datetimeFigureOut">
              <a:rPr lang="ru-RU"/>
              <a:pPr>
                <a:defRPr/>
              </a:pPr>
              <a:t>24.03.2021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EF618-5B0B-46D3-9A1C-7A717A4718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EAF7B-1BE8-4EE1-8DB4-0D87D9A0F61A}" type="datetimeFigureOut">
              <a:rPr lang="ru-RU"/>
              <a:pPr>
                <a:defRPr/>
              </a:pPr>
              <a:t>24.03.2021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CB095-1A95-4881-B5B6-639F33FA00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C9ABD-617E-4756-A349-584FEA68784B}" type="datetimeFigureOut">
              <a:rPr lang="ru-RU"/>
              <a:pPr>
                <a:defRPr/>
              </a:pPr>
              <a:t>24.03.2021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CD943-2CFD-422D-BB85-A5DDE66E1C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DBF40-2331-4D0B-B1D1-BC0C896B8FE3}" type="datetimeFigureOut">
              <a:rPr lang="ru-RU"/>
              <a:pPr>
                <a:defRPr/>
              </a:pPr>
              <a:t>24.03.2021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BEA49-EC8D-4C67-8BF6-B8F638CFC9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CCE08-DA61-47C8-B2B9-2CD48716A60A}" type="datetimeFigureOut">
              <a:rPr lang="ru-RU"/>
              <a:pPr>
                <a:defRPr/>
              </a:pPr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6624E-240F-48BB-87BC-36D0BECD38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B3E23-72BE-4EC3-9E60-50FD66DF1D33}" type="datetimeFigureOut">
              <a:rPr lang="ru-RU"/>
              <a:pPr>
                <a:defRPr/>
              </a:pPr>
              <a:t>24.03.2021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5BD8B-6035-4695-8077-DF7F4D7FE5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E438E-5BA6-4CB9-90FF-09F7D54975D1}" type="datetimeFigureOut">
              <a:rPr lang="ru-RU"/>
              <a:pPr>
                <a:defRPr/>
              </a:pPr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F781E-F94F-4AC3-AE32-C67A14B739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F14F0-ED4B-4E80-A5B4-70659FF896B5}" type="datetimeFigureOut">
              <a:rPr lang="ru-RU"/>
              <a:pPr>
                <a:defRPr/>
              </a:pPr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5F37A-BA9D-4A92-A6DE-7521CAA679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C2D40-6A3E-4A85-A5CB-0AA710B321C0}" type="datetimeFigureOut">
              <a:rPr lang="ru-RU"/>
              <a:pPr>
                <a:defRPr/>
              </a:pPr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86AB9-2999-415F-B220-9AA0FD377D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6742E-3D07-4E8E-AEDA-6A9A1ADD270E}" type="datetimeFigureOut">
              <a:rPr lang="ru-RU"/>
              <a:pPr>
                <a:defRPr/>
              </a:pPr>
              <a:t>24.03.2021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C064C-6F31-48C7-A540-F23A446AD0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9CB37-6327-4E4C-BEBF-3FF6ABE2BA03}" type="datetimeFigureOut">
              <a:rPr lang="ru-RU"/>
              <a:pPr>
                <a:defRPr/>
              </a:pPr>
              <a:t>24.03.2021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C79C0-2775-40AD-9452-839C383DED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EEA76-3403-4FA1-A339-37FEC5D28A85}" type="datetimeFigureOut">
              <a:rPr lang="ru-RU"/>
              <a:pPr>
                <a:defRPr/>
              </a:pPr>
              <a:t>24.03.2021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3931D-174D-45E0-B409-1053B6D1E4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DF4FC-86BE-4414-A457-BFF0D99031C9}" type="datetimeFigureOut">
              <a:rPr lang="ru-RU"/>
              <a:pPr>
                <a:defRPr/>
              </a:pPr>
              <a:t>24.03.2021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69785-6CCA-4741-8373-BBE17ECE99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EA37E-3D2A-4EAD-97B6-7617ABC69766}" type="datetimeFigureOut">
              <a:rPr lang="ru-RU"/>
              <a:pPr>
                <a:defRPr/>
              </a:pPr>
              <a:t>24.03.2021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1488A-0051-4BB1-B818-70DCD652BB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9127A-9D87-44E8-BB09-597834BF6F4C}" type="datetimeFigureOut">
              <a:rPr lang="ru-RU"/>
              <a:pPr>
                <a:defRPr/>
              </a:pPr>
              <a:t>24.03.2021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6B119-0B64-4431-AFBD-C00E227245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205968-8126-43F6-8A11-D648CA7D44DA}" type="datetimeFigureOut">
              <a:rPr lang="ru-RU"/>
              <a:pPr>
                <a:defRPr/>
              </a:pPr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F9C062-5C04-4713-874F-F3D1991BBD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E3DDF25-E116-42E2-8450-6DCE983EC9A4}" type="datetimeFigureOut">
              <a:rPr lang="ru-RU"/>
              <a:pPr>
                <a:defRPr/>
              </a:pPr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FCA9E90-9DC7-49F9-B982-A85E7EFBDA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1115616" y="2636912"/>
            <a:ext cx="7772400" cy="1470025"/>
          </a:xfrm>
          <a:ln>
            <a:solidFill>
              <a:schemeClr val="accent3">
                <a:lumMod val="50000"/>
              </a:schemeClr>
            </a:solidFill>
          </a:ln>
        </p:spPr>
        <p:txBody>
          <a:bodyPr/>
          <a:lstStyle/>
          <a:p>
            <a:pPr eaLnBrk="1" hangingPunct="1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Воспитательная деятельность в начальной школе.</a:t>
            </a:r>
            <a:b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Программа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«Мир семейного очага»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555776" y="4581128"/>
            <a:ext cx="6400800" cy="2062163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2000" i="1" dirty="0">
                <a:solidFill>
                  <a:srgbClr val="663300"/>
                </a:solidFill>
                <a:latin typeface="Monotype Corsiva" pitchFamily="66" charset="0"/>
              </a:rPr>
              <a:t>Программу представляет:</a:t>
            </a:r>
          </a:p>
          <a:p>
            <a:pPr algn="r" eaLnBrk="1" hangingPunct="1">
              <a:defRPr/>
            </a:pPr>
            <a:r>
              <a:rPr lang="ru-RU" sz="2000" b="1" i="1" dirty="0">
                <a:solidFill>
                  <a:srgbClr val="663300"/>
                </a:solidFill>
                <a:latin typeface="Monotype Corsiva" pitchFamily="66" charset="0"/>
              </a:rPr>
              <a:t>Никитина Светлана Борисовна</a:t>
            </a:r>
            <a:r>
              <a:rPr lang="ru-RU" sz="2000" i="1" dirty="0">
                <a:solidFill>
                  <a:srgbClr val="663300"/>
                </a:solidFill>
                <a:latin typeface="Monotype Corsiva" pitchFamily="66" charset="0"/>
              </a:rPr>
              <a:t>, заместитель директора школы </a:t>
            </a:r>
          </a:p>
          <a:p>
            <a:pPr algn="r" eaLnBrk="1" hangingPunct="1">
              <a:defRPr/>
            </a:pPr>
            <a:r>
              <a:rPr lang="ru-RU" sz="2000" i="1" dirty="0">
                <a:solidFill>
                  <a:srgbClr val="663300"/>
                </a:solidFill>
                <a:latin typeface="Monotype Corsiva" pitchFamily="66" charset="0"/>
              </a:rPr>
              <a:t>№ 430 Санкт-Петербурга</a:t>
            </a:r>
          </a:p>
          <a:p>
            <a:pPr eaLnBrk="1" hangingPunct="1">
              <a:defRPr/>
            </a:pPr>
            <a:endParaRPr lang="ru-RU" dirty="0">
              <a:solidFill>
                <a:srgbClr val="663300"/>
              </a:solidFill>
            </a:endParaRPr>
          </a:p>
        </p:txBody>
      </p:sp>
      <p:pic>
        <p:nvPicPr>
          <p:cNvPr id="2055" name="Picture 7" descr="http://peterhofmuseum.ru/files/images/logo5.jpg"/>
          <p:cNvPicPr>
            <a:picLocks noChangeAspect="1" noChangeArrowheads="1"/>
          </p:cNvPicPr>
          <p:nvPr/>
        </p:nvPicPr>
        <p:blipFill rotWithShape="1">
          <a:blip r:embed="rId2" cstate="print"/>
          <a:srcRect l="1" r="79565"/>
          <a:stretch/>
        </p:blipFill>
        <p:spPr bwMode="auto">
          <a:xfrm>
            <a:off x="1187624" y="188640"/>
            <a:ext cx="2304256" cy="2179621"/>
          </a:xfrm>
          <a:prstGeom prst="ellipse">
            <a:avLst/>
          </a:prstGeom>
          <a:ln w="63500" cap="rnd">
            <a:solidFill>
              <a:schemeClr val="accent3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 prst="relaxedInset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Мамсик\Школа\клипарт\Символика\ЭМБЛЕМА-43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16632"/>
            <a:ext cx="2347711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2133600"/>
            <a:ext cx="5761038" cy="187166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i="1" dirty="0">
                <a:solidFill>
                  <a:srgbClr val="663300"/>
                </a:solidFill>
                <a:latin typeface="Monotype Corsiva" pitchFamily="66" charset="0"/>
              </a:rPr>
              <a:t>Благодарим </a:t>
            </a:r>
            <a:br>
              <a:rPr lang="ru-RU" i="1" dirty="0">
                <a:solidFill>
                  <a:srgbClr val="663300"/>
                </a:solidFill>
                <a:latin typeface="Monotype Corsiva" pitchFamily="66" charset="0"/>
              </a:rPr>
            </a:br>
            <a:r>
              <a:rPr lang="ru-RU" i="1" dirty="0">
                <a:solidFill>
                  <a:srgbClr val="663300"/>
                </a:solidFill>
                <a:latin typeface="Monotype Corsiva" pitchFamily="66" charset="0"/>
              </a:rPr>
              <a:t>за </a:t>
            </a:r>
            <a:br>
              <a:rPr lang="ru-RU" i="1" dirty="0">
                <a:solidFill>
                  <a:srgbClr val="663300"/>
                </a:solidFill>
                <a:latin typeface="Monotype Corsiva" pitchFamily="66" charset="0"/>
              </a:rPr>
            </a:br>
            <a:r>
              <a:rPr lang="ru-RU" i="1" dirty="0">
                <a:solidFill>
                  <a:srgbClr val="663300"/>
                </a:solidFill>
                <a:latin typeface="Monotype Corsiva" pitchFamily="66" charset="0"/>
              </a:rPr>
              <a:t>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pPr eaLnBrk="1" hangingPunct="1"/>
            <a:r>
              <a:rPr lang="ru-RU" dirty="0">
                <a:solidFill>
                  <a:srgbClr val="663300"/>
                </a:solidFill>
                <a:latin typeface="Monotype Corsiva" pitchFamily="66" charset="0"/>
              </a:rPr>
              <a:t>Миссия программы:</a:t>
            </a:r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1331640" y="1340768"/>
            <a:ext cx="7128792" cy="2620962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Font typeface="Arial" charset="0"/>
              <a:buNone/>
            </a:pPr>
            <a:r>
              <a:rPr lang="ru-RU" sz="2800" dirty="0">
                <a:solidFill>
                  <a:srgbClr val="A14D07"/>
                </a:solidFill>
                <a:latin typeface="Arial" pitchFamily="34" charset="0"/>
                <a:cs typeface="Arial" pitchFamily="34" charset="0"/>
              </a:rPr>
              <a:t>расширить представления </a:t>
            </a:r>
          </a:p>
          <a:p>
            <a:pPr marL="0" indent="0" algn="ctr" eaLnBrk="1" hangingPunct="1">
              <a:spcBef>
                <a:spcPts val="0"/>
              </a:spcBef>
              <a:buFont typeface="Arial" charset="0"/>
              <a:buNone/>
            </a:pPr>
            <a:r>
              <a:rPr lang="ru-RU" sz="2800" dirty="0">
                <a:solidFill>
                  <a:srgbClr val="A14D07"/>
                </a:solidFill>
                <a:latin typeface="Arial" pitchFamily="34" charset="0"/>
                <a:cs typeface="Arial" pitchFamily="34" charset="0"/>
              </a:rPr>
              <a:t>младших школьников о семье, </a:t>
            </a:r>
          </a:p>
          <a:p>
            <a:pPr marL="0" indent="0" algn="ctr" eaLnBrk="1" hangingPunct="1">
              <a:spcBef>
                <a:spcPts val="0"/>
              </a:spcBef>
              <a:buFont typeface="Arial" charset="0"/>
              <a:buNone/>
            </a:pPr>
            <a:r>
              <a:rPr lang="ru-RU" sz="2800" dirty="0">
                <a:solidFill>
                  <a:srgbClr val="A14D07"/>
                </a:solidFill>
                <a:latin typeface="Arial" pitchFamily="34" charset="0"/>
                <a:cs typeface="Arial" pitchFamily="34" charset="0"/>
              </a:rPr>
              <a:t>ее роли и месте в обществе, </a:t>
            </a:r>
          </a:p>
          <a:p>
            <a:pPr marL="0" indent="0" algn="ctr" eaLnBrk="1" hangingPunct="1">
              <a:spcBef>
                <a:spcPts val="0"/>
              </a:spcBef>
              <a:buFont typeface="Arial" charset="0"/>
              <a:buNone/>
            </a:pPr>
            <a:endParaRPr lang="ru-RU" sz="800" dirty="0">
              <a:solidFill>
                <a:srgbClr val="A14D07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eaLnBrk="1" hangingPunct="1">
              <a:spcBef>
                <a:spcPts val="0"/>
              </a:spcBef>
              <a:buFont typeface="Arial" charset="0"/>
              <a:buNone/>
            </a:pPr>
            <a:r>
              <a:rPr lang="ru-RU" sz="2800" dirty="0">
                <a:solidFill>
                  <a:srgbClr val="A14D07"/>
                </a:solidFill>
                <a:latin typeface="Arial" pitchFamily="34" charset="0"/>
                <a:cs typeface="Arial" pitchFamily="34" charset="0"/>
              </a:rPr>
              <a:t>способствовать возрождению </a:t>
            </a:r>
          </a:p>
          <a:p>
            <a:pPr marL="0" indent="0" algn="ctr" eaLnBrk="1" hangingPunct="1">
              <a:spcBef>
                <a:spcPts val="0"/>
              </a:spcBef>
              <a:buFont typeface="Arial" charset="0"/>
              <a:buNone/>
            </a:pPr>
            <a:r>
              <a:rPr lang="ru-RU" sz="2800" dirty="0">
                <a:solidFill>
                  <a:srgbClr val="A14D07"/>
                </a:solidFill>
                <a:latin typeface="Arial" pitchFamily="34" charset="0"/>
                <a:cs typeface="Arial" pitchFamily="34" charset="0"/>
              </a:rPr>
              <a:t>лучших семейных традиций прошлого</a:t>
            </a:r>
          </a:p>
        </p:txBody>
      </p:sp>
      <p:pic>
        <p:nvPicPr>
          <p:cNvPr id="15364" name="Picture 4" descr="D:\Мамсик\Школа\Семинары-лаборатория-конкурсы\ЛАБОРАТОРИЯ\Лара_тезоименины\открытки\Уильям_П_Фрит_18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2294" y="4234371"/>
            <a:ext cx="3312368" cy="23241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Валерий\Desktop\Pictures\261658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532" y="4189163"/>
            <a:ext cx="3240359" cy="23693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105" name="Picture 9" descr="C:\Users\Валерий\Desktop\Pictures\-little-concer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4077072"/>
            <a:ext cx="1939776" cy="24814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1" name="Picture 7" descr="http://dic.academic.ru/pictures/wiki/files/80/Peterhof_Fountains_01_-_Big_Cascade_03.jpg"/>
          <p:cNvPicPr>
            <a:picLocks noChangeAspect="1" noChangeArrowheads="1"/>
          </p:cNvPicPr>
          <p:nvPr/>
        </p:nvPicPr>
        <p:blipFill>
          <a:blip r:embed="rId2" cstate="print"/>
          <a:srcRect l="7129" r="2943"/>
          <a:stretch>
            <a:fillRect/>
          </a:stretch>
        </p:blipFill>
        <p:spPr bwMode="auto">
          <a:xfrm>
            <a:off x="-48297" y="0"/>
            <a:ext cx="9239250" cy="685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Двойная стрелка влево/вправо 4"/>
          <p:cNvSpPr/>
          <p:nvPr/>
        </p:nvSpPr>
        <p:spPr>
          <a:xfrm rot="3318236">
            <a:off x="2155409" y="3446293"/>
            <a:ext cx="1346154" cy="432048"/>
          </a:xfrm>
          <a:prstGeom prst="left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Двойная стрелка влево/вправо 10"/>
          <p:cNvSpPr/>
          <p:nvPr/>
        </p:nvSpPr>
        <p:spPr>
          <a:xfrm rot="7683543">
            <a:off x="5826899" y="3442287"/>
            <a:ext cx="1483693" cy="432048"/>
          </a:xfrm>
          <a:prstGeom prst="left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Двойная стрелка влево/вправо 11"/>
          <p:cNvSpPr/>
          <p:nvPr/>
        </p:nvSpPr>
        <p:spPr>
          <a:xfrm>
            <a:off x="4067944" y="1277761"/>
            <a:ext cx="1224135" cy="432048"/>
          </a:xfrm>
          <a:prstGeom prst="left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1" y="1602333"/>
            <a:ext cx="2515046" cy="2083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 descr="D:\Мамсик\Школа\Семинары-лаборатория-конкурсы\ЛАБОРАТОРИЯ\Мир_семейного_очага\фото\В музее\GEDC06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05489">
            <a:off x="5310188" y="369888"/>
            <a:ext cx="3479800" cy="2609850"/>
          </a:xfrm>
          <a:prstGeom prst="ellipse">
            <a:avLst/>
          </a:prstGeom>
          <a:ln w="63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28759" y="3094626"/>
            <a:ext cx="2659062" cy="3543300"/>
          </a:xfrm>
          <a:prstGeom prst="ellipse">
            <a:avLst/>
          </a:prstGeom>
          <a:ln w="63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389" name="Picture 5" descr="https://lh6.googleusercontent.com/-IM0VczNnvWs/T_AsO37z2HI/AAAAAAAAAdk/1N8l59SdEqM/w777-h520-no/_G104043.JPG"/>
          <p:cNvPicPr>
            <a:picLocks noChangeAspect="1" noChangeArrowheads="1"/>
          </p:cNvPicPr>
          <p:nvPr/>
        </p:nvPicPr>
        <p:blipFill rotWithShape="1">
          <a:blip r:embed="rId6" cstate="print"/>
          <a:srcRect l="4454" r="10612"/>
          <a:stretch/>
        </p:blipFill>
        <p:spPr bwMode="auto">
          <a:xfrm rot="20960257">
            <a:off x="755576" y="404664"/>
            <a:ext cx="3289300" cy="2590800"/>
          </a:xfrm>
          <a:prstGeom prst="ellipse">
            <a:avLst/>
          </a:prstGeom>
          <a:ln w="63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70" decel="100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770" decel="100000"/>
                                        <p:tgtEl>
                                          <p:spTgt spid="163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pPr eaLnBrk="1" hangingPunct="1"/>
            <a:r>
              <a:rPr lang="ru-RU" dirty="0">
                <a:solidFill>
                  <a:srgbClr val="663300"/>
                </a:solidFill>
                <a:latin typeface="Monotype Corsiva" pitchFamily="66" charset="0"/>
              </a:rPr>
              <a:t>Пространство реализации</a:t>
            </a:r>
          </a:p>
        </p:txBody>
      </p:sp>
      <p:pic>
        <p:nvPicPr>
          <p:cNvPr id="17410" name="Picture 2" descr="http://icon.s.photosight.ru/img/c/ca7/4227973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24744"/>
            <a:ext cx="2674909" cy="18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412" name="Picture 4" descr="http://www.eclectica-guide.ru/descrip/img_n/ProgOranien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996952"/>
            <a:ext cx="2346325" cy="18081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414" name="Picture 6" descr="http://newsartspb.ru/museum/hermitage/2009/110108-0320/img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5013176"/>
            <a:ext cx="2073389" cy="15567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416" name="Picture 8" descr="http://upload.wikimedia.org/wikipedia/commons/thumb/c/c3/%D0%9C%D0%B0%D1%80%D0%BB%D0%B8.JPG/300px-%D0%9C%D0%B0%D1%80%D0%BB%D0%B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4869160"/>
            <a:ext cx="2376264" cy="17814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418" name="Picture 10" descr="http://img-fotki.yandex.ru/get/3801/murena-v.40/0_39ad4_c68f7bde_X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1124744"/>
            <a:ext cx="2465387" cy="17383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420" name="Picture 12" descr="http://visit-petersburg.com/img/v3/7g95N6GJN2Rb4qB82nVzRA77t947n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2" y="1124744"/>
            <a:ext cx="2343150" cy="17573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422" name="Picture 14" descr="http://news.youroute.ru/public/images/news/1351_news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68370" y="3022927"/>
            <a:ext cx="2432050" cy="18208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424" name="Picture 16" descr="http://www.peterhof-express.ru/imgb2/361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44208" y="2996952"/>
            <a:ext cx="2427287" cy="1822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426" name="Picture 18" descr="http://cdn4.img22.rian.ru/images/74246/58/74246584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63888" y="4941168"/>
            <a:ext cx="3002127" cy="17008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flipV="1">
            <a:off x="2771800" y="2276872"/>
            <a:ext cx="3960813" cy="2736850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171" name="Picture 2" descr="C:\Users\Оленька\Мамсик\клипарт\реб.png"/>
          <p:cNvPicPr>
            <a:picLocks noChangeAspect="1" noChangeArrowheads="1"/>
          </p:cNvPicPr>
          <p:nvPr/>
        </p:nvPicPr>
        <p:blipFill>
          <a:blip r:embed="rId2" cstate="print"/>
          <a:srcRect l="16203" t="13535" r="14424" b="14424"/>
          <a:stretch>
            <a:fillRect/>
          </a:stretch>
        </p:blipFill>
        <p:spPr bwMode="auto">
          <a:xfrm>
            <a:off x="3923928" y="2780928"/>
            <a:ext cx="1714500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tapisarevskaya.rusedu.net/gallery/1415/d80f9be4809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401638"/>
            <a:ext cx="2357438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Users\Оленька\Мамсик\клипарт\Без имени-1.png"/>
          <p:cNvPicPr>
            <a:picLocks noChangeAspect="1" noChangeArrowheads="1"/>
          </p:cNvPicPr>
          <p:nvPr/>
        </p:nvPicPr>
        <p:blipFill>
          <a:blip r:embed="rId4" cstate="print"/>
          <a:srcRect l="10866" t="7648" r="9978" b="9978"/>
          <a:stretch>
            <a:fillRect/>
          </a:stretch>
        </p:blipFill>
        <p:spPr bwMode="auto">
          <a:xfrm>
            <a:off x="6011863" y="158750"/>
            <a:ext cx="2376487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D:\Мамсик\Школа\клипарт\дети\attach-41200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4509120"/>
            <a:ext cx="28575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228184" y="2636912"/>
            <a:ext cx="261493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Опыт освоения музейного  пространства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71600" y="2636912"/>
            <a:ext cx="25922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Навыки </a:t>
            </a:r>
          </a:p>
          <a:p>
            <a:pPr algn="ctr"/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исследовательской </a:t>
            </a:r>
          </a:p>
          <a:p>
            <a:pPr algn="ctr"/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деятельности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419872" y="6150114"/>
            <a:ext cx="29523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Опыт жизненных </a:t>
            </a:r>
          </a:p>
          <a:p>
            <a:pPr algn="ctr"/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стратегий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Oval 6"/>
          <p:cNvSpPr>
            <a:spLocks noChangeArrowheads="1"/>
          </p:cNvSpPr>
          <p:nvPr/>
        </p:nvSpPr>
        <p:spPr bwMode="gray">
          <a:xfrm>
            <a:off x="-357188" y="2571750"/>
            <a:ext cx="4468813" cy="4468813"/>
          </a:xfrm>
          <a:prstGeom prst="ellipse">
            <a:avLst/>
          </a:prstGeom>
          <a:solidFill>
            <a:srgbClr val="FFFF00">
              <a:alpha val="2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</a:endParaRPr>
          </a:p>
        </p:txBody>
      </p:sp>
      <p:sp>
        <p:nvSpPr>
          <p:cNvPr id="82" name="Oval 6"/>
          <p:cNvSpPr>
            <a:spLocks noChangeArrowheads="1"/>
          </p:cNvSpPr>
          <p:nvPr/>
        </p:nvSpPr>
        <p:spPr bwMode="gray">
          <a:xfrm>
            <a:off x="5000625" y="-357188"/>
            <a:ext cx="4468813" cy="4468813"/>
          </a:xfrm>
          <a:prstGeom prst="ellipse">
            <a:avLst/>
          </a:prstGeom>
          <a:solidFill>
            <a:srgbClr val="99CCFF">
              <a:alpha val="26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</a:endParaRPr>
          </a:p>
        </p:txBody>
      </p:sp>
      <p:sp>
        <p:nvSpPr>
          <p:cNvPr id="81" name="Oval 6"/>
          <p:cNvSpPr>
            <a:spLocks noChangeArrowheads="1"/>
          </p:cNvSpPr>
          <p:nvPr/>
        </p:nvSpPr>
        <p:spPr bwMode="gray">
          <a:xfrm>
            <a:off x="2214563" y="1214438"/>
            <a:ext cx="4468812" cy="4468812"/>
          </a:xfrm>
          <a:prstGeom prst="ellipse">
            <a:avLst/>
          </a:prstGeom>
          <a:solidFill>
            <a:srgbClr val="FF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</a:endParaRPr>
          </a:p>
        </p:txBody>
      </p:sp>
      <p:sp>
        <p:nvSpPr>
          <p:cNvPr id="8197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380288" cy="838200"/>
          </a:xfrm>
        </p:spPr>
        <p:txBody>
          <a:bodyPr/>
          <a:lstStyle/>
          <a:p>
            <a:pPr eaLnBrk="1" hangingPunct="1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Структура программы</a:t>
            </a:r>
          </a:p>
        </p:txBody>
      </p:sp>
      <p:sp>
        <p:nvSpPr>
          <p:cNvPr id="37" name="Freeform 3"/>
          <p:cNvSpPr>
            <a:spLocks/>
          </p:cNvSpPr>
          <p:nvPr/>
        </p:nvSpPr>
        <p:spPr bwMode="gray">
          <a:xfrm>
            <a:off x="604838" y="2714625"/>
            <a:ext cx="7999412" cy="2476500"/>
          </a:xfrm>
          <a:custGeom>
            <a:avLst/>
            <a:gdLst/>
            <a:ahLst/>
            <a:cxnLst>
              <a:cxn ang="0">
                <a:pos x="0" y="1440"/>
              </a:cxn>
              <a:cxn ang="0">
                <a:pos x="0" y="1488"/>
              </a:cxn>
              <a:cxn ang="0">
                <a:pos x="1152" y="1488"/>
              </a:cxn>
              <a:cxn ang="0">
                <a:pos x="1392" y="1008"/>
              </a:cxn>
              <a:cxn ang="0">
                <a:pos x="2544" y="1008"/>
              </a:cxn>
              <a:cxn ang="0">
                <a:pos x="2832" y="528"/>
              </a:cxn>
              <a:cxn ang="0">
                <a:pos x="3984" y="528"/>
              </a:cxn>
              <a:cxn ang="0">
                <a:pos x="4272" y="48"/>
              </a:cxn>
              <a:cxn ang="0">
                <a:pos x="5424" y="48"/>
              </a:cxn>
              <a:cxn ang="0">
                <a:pos x="5424" y="0"/>
              </a:cxn>
              <a:cxn ang="0">
                <a:pos x="4272" y="0"/>
              </a:cxn>
              <a:cxn ang="0">
                <a:pos x="3984" y="480"/>
              </a:cxn>
              <a:cxn ang="0">
                <a:pos x="2832" y="480"/>
              </a:cxn>
              <a:cxn ang="0">
                <a:pos x="2544" y="960"/>
              </a:cxn>
              <a:cxn ang="0">
                <a:pos x="1392" y="960"/>
              </a:cxn>
              <a:cxn ang="0">
                <a:pos x="1152" y="1440"/>
              </a:cxn>
              <a:cxn ang="0">
                <a:pos x="0" y="1440"/>
              </a:cxn>
            </a:cxnLst>
            <a:rect l="0" t="0" r="r" b="b"/>
            <a:pathLst>
              <a:path w="5424" h="1488">
                <a:moveTo>
                  <a:pt x="0" y="1440"/>
                </a:moveTo>
                <a:lnTo>
                  <a:pt x="0" y="1488"/>
                </a:lnTo>
                <a:lnTo>
                  <a:pt x="1152" y="1488"/>
                </a:lnTo>
                <a:lnTo>
                  <a:pt x="1392" y="1008"/>
                </a:lnTo>
                <a:lnTo>
                  <a:pt x="2544" y="1008"/>
                </a:lnTo>
                <a:lnTo>
                  <a:pt x="2832" y="528"/>
                </a:lnTo>
                <a:lnTo>
                  <a:pt x="3984" y="528"/>
                </a:lnTo>
                <a:lnTo>
                  <a:pt x="4272" y="48"/>
                </a:lnTo>
                <a:lnTo>
                  <a:pt x="5424" y="48"/>
                </a:lnTo>
                <a:lnTo>
                  <a:pt x="5424" y="0"/>
                </a:lnTo>
                <a:lnTo>
                  <a:pt x="4272" y="0"/>
                </a:lnTo>
                <a:lnTo>
                  <a:pt x="3984" y="480"/>
                </a:lnTo>
                <a:lnTo>
                  <a:pt x="2832" y="480"/>
                </a:lnTo>
                <a:lnTo>
                  <a:pt x="2544" y="960"/>
                </a:lnTo>
                <a:lnTo>
                  <a:pt x="1392" y="960"/>
                </a:lnTo>
                <a:lnTo>
                  <a:pt x="1152" y="1440"/>
                </a:lnTo>
                <a:lnTo>
                  <a:pt x="0" y="1440"/>
                </a:lnTo>
                <a:close/>
              </a:path>
            </a:pathLst>
          </a:custGeom>
          <a:gradFill rotWithShape="1">
            <a:gsLst>
              <a:gs pos="0">
                <a:srgbClr val="F26D00"/>
              </a:gs>
              <a:gs pos="100000">
                <a:srgbClr val="F26D00">
                  <a:gamma/>
                  <a:tint val="54118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  <a:effectLst/>
          <a:scene3d>
            <a:camera prst="legacyPerspectiveTop"/>
            <a:lightRig rig="legacyNormal3" dir="r"/>
          </a:scene3d>
          <a:sp3d extrusionH="1801800" prstMaterial="legacyPlastic">
            <a:bevelT w="13500" h="13500" prst="angle"/>
            <a:bevelB w="13500" h="13500" prst="angle"/>
            <a:extrusionClr>
              <a:srgbClr val="F26D00"/>
            </a:extrusionClr>
          </a:sp3d>
        </p:spPr>
        <p:txBody>
          <a:bodyPr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</a:endParaRPr>
          </a:p>
        </p:txBody>
      </p:sp>
      <p:grpSp>
        <p:nvGrpSpPr>
          <p:cNvPr id="8199" name="Group 4"/>
          <p:cNvGrpSpPr>
            <a:grpSpLocks/>
          </p:cNvGrpSpPr>
          <p:nvPr/>
        </p:nvGrpSpPr>
        <p:grpSpPr bwMode="auto">
          <a:xfrm>
            <a:off x="1169988" y="3917950"/>
            <a:ext cx="1133475" cy="1044575"/>
            <a:chOff x="482" y="1851"/>
            <a:chExt cx="860" cy="796"/>
          </a:xfrm>
        </p:grpSpPr>
        <p:sp>
          <p:nvSpPr>
            <p:cNvPr id="39" name="Freeform 5"/>
            <p:cNvSpPr>
              <a:spLocks/>
            </p:cNvSpPr>
            <p:nvPr/>
          </p:nvSpPr>
          <p:spPr bwMode="gray">
            <a:xfrm>
              <a:off x="568" y="2464"/>
              <a:ext cx="336" cy="173"/>
            </a:xfrm>
            <a:custGeom>
              <a:avLst/>
              <a:gdLst/>
              <a:ahLst/>
              <a:cxnLst>
                <a:cxn ang="0">
                  <a:pos x="0" y="166"/>
                </a:cxn>
                <a:cxn ang="0">
                  <a:pos x="58" y="173"/>
                </a:cxn>
                <a:cxn ang="0">
                  <a:pos x="297" y="32"/>
                </a:cxn>
                <a:cxn ang="0">
                  <a:pos x="289" y="8"/>
                </a:cxn>
                <a:cxn ang="0">
                  <a:pos x="223" y="26"/>
                </a:cxn>
                <a:cxn ang="0">
                  <a:pos x="0" y="166"/>
                </a:cxn>
              </a:cxnLst>
              <a:rect l="0" t="0" r="r" b="b"/>
              <a:pathLst>
                <a:path w="335" h="173">
                  <a:moveTo>
                    <a:pt x="0" y="166"/>
                  </a:moveTo>
                  <a:lnTo>
                    <a:pt x="58" y="173"/>
                  </a:lnTo>
                  <a:lnTo>
                    <a:pt x="297" y="32"/>
                  </a:lnTo>
                  <a:cubicBezTo>
                    <a:pt x="335" y="5"/>
                    <a:pt x="301" y="9"/>
                    <a:pt x="289" y="8"/>
                  </a:cubicBezTo>
                  <a:cubicBezTo>
                    <a:pt x="277" y="7"/>
                    <a:pt x="271" y="0"/>
                    <a:pt x="223" y="26"/>
                  </a:cubicBezTo>
                  <a:lnTo>
                    <a:pt x="0" y="166"/>
                  </a:lnTo>
                  <a:close/>
                </a:path>
              </a:pathLst>
            </a:custGeom>
            <a:gradFill rotWithShape="1">
              <a:gsLst>
                <a:gs pos="0">
                  <a:srgbClr val="1C1C1C">
                    <a:gamma/>
                    <a:shade val="85882"/>
                    <a:invGamma/>
                    <a:alpha val="0"/>
                  </a:srgbClr>
                </a:gs>
                <a:gs pos="100000">
                  <a:srgbClr val="1C1C1C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Freeform 6"/>
            <p:cNvSpPr>
              <a:spLocks/>
            </p:cNvSpPr>
            <p:nvPr/>
          </p:nvSpPr>
          <p:spPr bwMode="gray">
            <a:xfrm>
              <a:off x="798" y="2401"/>
              <a:ext cx="366" cy="168"/>
            </a:xfrm>
            <a:custGeom>
              <a:avLst/>
              <a:gdLst/>
              <a:ahLst/>
              <a:cxnLst>
                <a:cxn ang="0">
                  <a:pos x="0" y="158"/>
                </a:cxn>
                <a:cxn ang="0">
                  <a:pos x="80" y="170"/>
                </a:cxn>
                <a:cxn ang="0">
                  <a:pos x="332" y="37"/>
                </a:cxn>
                <a:cxn ang="0">
                  <a:pos x="292" y="1"/>
                </a:cxn>
                <a:cxn ang="0">
                  <a:pos x="230" y="29"/>
                </a:cxn>
                <a:cxn ang="0">
                  <a:pos x="0" y="158"/>
                </a:cxn>
              </a:cxnLst>
              <a:rect l="0" t="0" r="r" b="b"/>
              <a:pathLst>
                <a:path w="367" h="170">
                  <a:moveTo>
                    <a:pt x="0" y="158"/>
                  </a:moveTo>
                  <a:lnTo>
                    <a:pt x="80" y="170"/>
                  </a:lnTo>
                  <a:lnTo>
                    <a:pt x="332" y="37"/>
                  </a:lnTo>
                  <a:cubicBezTo>
                    <a:pt x="367" y="9"/>
                    <a:pt x="309" y="2"/>
                    <a:pt x="292" y="1"/>
                  </a:cubicBezTo>
                  <a:cubicBezTo>
                    <a:pt x="280" y="0"/>
                    <a:pt x="279" y="3"/>
                    <a:pt x="230" y="29"/>
                  </a:cubicBezTo>
                  <a:lnTo>
                    <a:pt x="0" y="158"/>
                  </a:lnTo>
                  <a:close/>
                </a:path>
              </a:pathLst>
            </a:custGeom>
            <a:gradFill rotWithShape="1">
              <a:gsLst>
                <a:gs pos="0">
                  <a:srgbClr val="1C1C1C">
                    <a:gamma/>
                    <a:shade val="85882"/>
                    <a:invGamma/>
                    <a:alpha val="0"/>
                  </a:srgbClr>
                </a:gs>
                <a:gs pos="100000">
                  <a:srgbClr val="1C1C1C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Freeform 7"/>
            <p:cNvSpPr>
              <a:spLocks/>
            </p:cNvSpPr>
            <p:nvPr/>
          </p:nvSpPr>
          <p:spPr bwMode="gray">
            <a:xfrm>
              <a:off x="1035" y="2504"/>
              <a:ext cx="307" cy="143"/>
            </a:xfrm>
            <a:custGeom>
              <a:avLst/>
              <a:gdLst/>
              <a:ahLst/>
              <a:cxnLst>
                <a:cxn ang="0">
                  <a:pos x="0" y="134"/>
                </a:cxn>
                <a:cxn ang="0">
                  <a:pos x="66" y="143"/>
                </a:cxn>
                <a:cxn ang="0">
                  <a:pos x="282" y="35"/>
                </a:cxn>
                <a:cxn ang="0">
                  <a:pos x="219" y="17"/>
                </a:cxn>
                <a:cxn ang="0">
                  <a:pos x="0" y="134"/>
                </a:cxn>
              </a:cxnLst>
              <a:rect l="0" t="0" r="r" b="b"/>
              <a:pathLst>
                <a:path w="307" h="143">
                  <a:moveTo>
                    <a:pt x="0" y="134"/>
                  </a:moveTo>
                  <a:lnTo>
                    <a:pt x="66" y="143"/>
                  </a:lnTo>
                  <a:lnTo>
                    <a:pt x="282" y="35"/>
                  </a:lnTo>
                  <a:cubicBezTo>
                    <a:pt x="307" y="14"/>
                    <a:pt x="266" y="0"/>
                    <a:pt x="219" y="17"/>
                  </a:cubicBezTo>
                  <a:lnTo>
                    <a:pt x="0" y="134"/>
                  </a:lnTo>
                  <a:close/>
                </a:path>
              </a:pathLst>
            </a:custGeom>
            <a:gradFill rotWithShape="1">
              <a:gsLst>
                <a:gs pos="0">
                  <a:srgbClr val="1C1C1C">
                    <a:gamma/>
                    <a:shade val="85882"/>
                    <a:invGamma/>
                    <a:alpha val="0"/>
                  </a:srgbClr>
                </a:gs>
                <a:gs pos="100000">
                  <a:srgbClr val="1C1C1C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Freeform 8"/>
            <p:cNvSpPr>
              <a:spLocks/>
            </p:cNvSpPr>
            <p:nvPr/>
          </p:nvSpPr>
          <p:spPr bwMode="gray">
            <a:xfrm>
              <a:off x="482" y="2066"/>
              <a:ext cx="224" cy="569"/>
            </a:xfrm>
            <a:custGeom>
              <a:avLst/>
              <a:gdLst/>
              <a:ahLst/>
              <a:cxnLst>
                <a:cxn ang="0">
                  <a:pos x="103" y="101"/>
                </a:cxn>
                <a:cxn ang="0">
                  <a:pos x="74" y="50"/>
                </a:cxn>
                <a:cxn ang="0">
                  <a:pos x="121" y="1"/>
                </a:cxn>
                <a:cxn ang="0">
                  <a:pos x="171" y="52"/>
                </a:cxn>
                <a:cxn ang="0">
                  <a:pos x="135" y="101"/>
                </a:cxn>
                <a:cxn ang="0">
                  <a:pos x="134" y="124"/>
                </a:cxn>
                <a:cxn ang="0">
                  <a:pos x="209" y="145"/>
                </a:cxn>
                <a:cxn ang="0">
                  <a:pos x="221" y="204"/>
                </a:cxn>
                <a:cxn ang="0">
                  <a:pos x="218" y="321"/>
                </a:cxn>
                <a:cxn ang="0">
                  <a:pos x="209" y="365"/>
                </a:cxn>
                <a:cxn ang="0">
                  <a:pos x="196" y="308"/>
                </a:cxn>
                <a:cxn ang="0">
                  <a:pos x="187" y="202"/>
                </a:cxn>
                <a:cxn ang="0">
                  <a:pos x="170" y="321"/>
                </a:cxn>
                <a:cxn ang="0">
                  <a:pos x="144" y="569"/>
                </a:cxn>
                <a:cxn ang="0">
                  <a:pos x="78" y="565"/>
                </a:cxn>
                <a:cxn ang="0">
                  <a:pos x="50" y="325"/>
                </a:cxn>
                <a:cxn ang="0">
                  <a:pos x="33" y="208"/>
                </a:cxn>
                <a:cxn ang="0">
                  <a:pos x="25" y="310"/>
                </a:cxn>
                <a:cxn ang="0">
                  <a:pos x="12" y="365"/>
                </a:cxn>
                <a:cxn ang="0">
                  <a:pos x="1" y="305"/>
                </a:cxn>
                <a:cxn ang="0">
                  <a:pos x="7" y="184"/>
                </a:cxn>
                <a:cxn ang="0">
                  <a:pos x="23" y="140"/>
                </a:cxn>
                <a:cxn ang="0">
                  <a:pos x="102" y="124"/>
                </a:cxn>
                <a:cxn ang="0">
                  <a:pos x="103" y="101"/>
                </a:cxn>
              </a:cxnLst>
              <a:rect l="0" t="0" r="r" b="b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  <a:scene3d>
              <a:camera prst="legacyPerspectiveTopRight">
                <a:rot lat="0" lon="900000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Freeform 9"/>
            <p:cNvSpPr>
              <a:spLocks/>
            </p:cNvSpPr>
            <p:nvPr/>
          </p:nvSpPr>
          <p:spPr bwMode="gray">
            <a:xfrm>
              <a:off x="698" y="1851"/>
              <a:ext cx="282" cy="716"/>
            </a:xfrm>
            <a:custGeom>
              <a:avLst/>
              <a:gdLst/>
              <a:ahLst/>
              <a:cxnLst>
                <a:cxn ang="0">
                  <a:pos x="103" y="101"/>
                </a:cxn>
                <a:cxn ang="0">
                  <a:pos x="74" y="50"/>
                </a:cxn>
                <a:cxn ang="0">
                  <a:pos x="121" y="1"/>
                </a:cxn>
                <a:cxn ang="0">
                  <a:pos x="171" y="52"/>
                </a:cxn>
                <a:cxn ang="0">
                  <a:pos x="135" y="101"/>
                </a:cxn>
                <a:cxn ang="0">
                  <a:pos x="134" y="124"/>
                </a:cxn>
                <a:cxn ang="0">
                  <a:pos x="209" y="145"/>
                </a:cxn>
                <a:cxn ang="0">
                  <a:pos x="221" y="204"/>
                </a:cxn>
                <a:cxn ang="0">
                  <a:pos x="218" y="321"/>
                </a:cxn>
                <a:cxn ang="0">
                  <a:pos x="209" y="365"/>
                </a:cxn>
                <a:cxn ang="0">
                  <a:pos x="196" y="308"/>
                </a:cxn>
                <a:cxn ang="0">
                  <a:pos x="187" y="202"/>
                </a:cxn>
                <a:cxn ang="0">
                  <a:pos x="170" y="321"/>
                </a:cxn>
                <a:cxn ang="0">
                  <a:pos x="144" y="569"/>
                </a:cxn>
                <a:cxn ang="0">
                  <a:pos x="78" y="565"/>
                </a:cxn>
                <a:cxn ang="0">
                  <a:pos x="50" y="325"/>
                </a:cxn>
                <a:cxn ang="0">
                  <a:pos x="33" y="208"/>
                </a:cxn>
                <a:cxn ang="0">
                  <a:pos x="25" y="310"/>
                </a:cxn>
                <a:cxn ang="0">
                  <a:pos x="12" y="365"/>
                </a:cxn>
                <a:cxn ang="0">
                  <a:pos x="1" y="305"/>
                </a:cxn>
                <a:cxn ang="0">
                  <a:pos x="7" y="184"/>
                </a:cxn>
                <a:cxn ang="0">
                  <a:pos x="23" y="140"/>
                </a:cxn>
                <a:cxn ang="0">
                  <a:pos x="102" y="124"/>
                </a:cxn>
                <a:cxn ang="0">
                  <a:pos x="103" y="101"/>
                </a:cxn>
              </a:cxnLst>
              <a:rect l="0" t="0" r="r" b="b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  <a:scene3d>
              <a:camera prst="legacyPerspectiveTopRight">
                <a:rot lat="0" lon="900000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" name="Freeform 10"/>
            <p:cNvSpPr>
              <a:spLocks/>
            </p:cNvSpPr>
            <p:nvPr/>
          </p:nvSpPr>
          <p:spPr bwMode="gray">
            <a:xfrm>
              <a:off x="957" y="2078"/>
              <a:ext cx="224" cy="569"/>
            </a:xfrm>
            <a:custGeom>
              <a:avLst/>
              <a:gdLst/>
              <a:ahLst/>
              <a:cxnLst>
                <a:cxn ang="0">
                  <a:pos x="103" y="101"/>
                </a:cxn>
                <a:cxn ang="0">
                  <a:pos x="74" y="50"/>
                </a:cxn>
                <a:cxn ang="0">
                  <a:pos x="121" y="1"/>
                </a:cxn>
                <a:cxn ang="0">
                  <a:pos x="171" y="52"/>
                </a:cxn>
                <a:cxn ang="0">
                  <a:pos x="135" y="101"/>
                </a:cxn>
                <a:cxn ang="0">
                  <a:pos x="134" y="124"/>
                </a:cxn>
                <a:cxn ang="0">
                  <a:pos x="209" y="145"/>
                </a:cxn>
                <a:cxn ang="0">
                  <a:pos x="221" y="204"/>
                </a:cxn>
                <a:cxn ang="0">
                  <a:pos x="218" y="321"/>
                </a:cxn>
                <a:cxn ang="0">
                  <a:pos x="209" y="365"/>
                </a:cxn>
                <a:cxn ang="0">
                  <a:pos x="196" y="308"/>
                </a:cxn>
                <a:cxn ang="0">
                  <a:pos x="187" y="202"/>
                </a:cxn>
                <a:cxn ang="0">
                  <a:pos x="170" y="321"/>
                </a:cxn>
                <a:cxn ang="0">
                  <a:pos x="144" y="569"/>
                </a:cxn>
                <a:cxn ang="0">
                  <a:pos x="78" y="565"/>
                </a:cxn>
                <a:cxn ang="0">
                  <a:pos x="50" y="325"/>
                </a:cxn>
                <a:cxn ang="0">
                  <a:pos x="33" y="208"/>
                </a:cxn>
                <a:cxn ang="0">
                  <a:pos x="25" y="310"/>
                </a:cxn>
                <a:cxn ang="0">
                  <a:pos x="12" y="365"/>
                </a:cxn>
                <a:cxn ang="0">
                  <a:pos x="1" y="305"/>
                </a:cxn>
                <a:cxn ang="0">
                  <a:pos x="7" y="184"/>
                </a:cxn>
                <a:cxn ang="0">
                  <a:pos x="23" y="140"/>
                </a:cxn>
                <a:cxn ang="0">
                  <a:pos x="102" y="124"/>
                </a:cxn>
                <a:cxn ang="0">
                  <a:pos x="103" y="101"/>
                </a:cxn>
              </a:cxnLst>
              <a:rect l="0" t="0" r="r" b="b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  <a:scene3d>
              <a:camera prst="legacyPerspectiveTopRight">
                <a:rot lat="0" lon="900000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8200" name="Группа 74"/>
          <p:cNvGrpSpPr>
            <a:grpSpLocks/>
          </p:cNvGrpSpPr>
          <p:nvPr/>
        </p:nvGrpSpPr>
        <p:grpSpPr bwMode="auto">
          <a:xfrm>
            <a:off x="571500" y="5630863"/>
            <a:ext cx="1814513" cy="655637"/>
            <a:chOff x="527050" y="4630733"/>
            <a:chExt cx="1814513" cy="655655"/>
          </a:xfrm>
        </p:grpSpPr>
        <p:grpSp>
          <p:nvGrpSpPr>
            <p:cNvPr id="8234" name="Group 14"/>
            <p:cNvGrpSpPr>
              <a:grpSpLocks/>
            </p:cNvGrpSpPr>
            <p:nvPr/>
          </p:nvGrpSpPr>
          <p:grpSpPr bwMode="auto">
            <a:xfrm>
              <a:off x="533400" y="4652958"/>
              <a:ext cx="1808163" cy="633430"/>
              <a:chOff x="406" y="980"/>
              <a:chExt cx="2330" cy="294"/>
            </a:xfrm>
          </p:grpSpPr>
          <p:sp>
            <p:nvSpPr>
              <p:cNvPr id="47" name="AutoShape 15"/>
              <p:cNvSpPr>
                <a:spLocks noChangeArrowheads="1"/>
              </p:cNvSpPr>
              <p:nvPr/>
            </p:nvSpPr>
            <p:spPr bwMode="gray">
              <a:xfrm>
                <a:off x="406" y="980"/>
                <a:ext cx="2330" cy="29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5983D7"/>
                  </a:gs>
                  <a:gs pos="50000">
                    <a:srgbClr val="5983D7">
                      <a:gamma/>
                      <a:tint val="72941"/>
                      <a:invGamma/>
                    </a:srgbClr>
                  </a:gs>
                  <a:gs pos="100000">
                    <a:srgbClr val="5983D7"/>
                  </a:gs>
                </a:gsLst>
                <a:lin ang="0" scaled="1"/>
              </a:gradFill>
              <a:ln w="12700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8" name="AutoShape 16"/>
              <p:cNvSpPr>
                <a:spLocks noChangeArrowheads="1"/>
              </p:cNvSpPr>
              <p:nvPr/>
            </p:nvSpPr>
            <p:spPr bwMode="gray">
              <a:xfrm flipH="1">
                <a:off x="2620" y="1005"/>
                <a:ext cx="104" cy="246"/>
              </a:xfrm>
              <a:prstGeom prst="moon">
                <a:avLst>
                  <a:gd name="adj" fmla="val 22032"/>
                </a:avLst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  <a:alpha val="0"/>
                    </a:srgbClr>
                  </a:gs>
                  <a:gs pos="50000">
                    <a:srgbClr val="FFFFFF">
                      <a:alpha val="84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9" name="AutoShape 17"/>
              <p:cNvSpPr>
                <a:spLocks noChangeArrowheads="1"/>
              </p:cNvSpPr>
              <p:nvPr/>
            </p:nvSpPr>
            <p:spPr bwMode="gray">
              <a:xfrm>
                <a:off x="420" y="1006"/>
                <a:ext cx="104" cy="242"/>
              </a:xfrm>
              <a:prstGeom prst="moon">
                <a:avLst>
                  <a:gd name="adj" fmla="val 22032"/>
                </a:avLst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  <a:alpha val="0"/>
                    </a:srgbClr>
                  </a:gs>
                  <a:gs pos="50000">
                    <a:srgbClr val="FFFFFF">
                      <a:alpha val="84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8235" name="Text Box 18"/>
            <p:cNvSpPr txBox="1">
              <a:spLocks noChangeArrowheads="1"/>
            </p:cNvSpPr>
            <p:nvPr/>
          </p:nvSpPr>
          <p:spPr bwMode="gray">
            <a:xfrm>
              <a:off x="527050" y="4630733"/>
              <a:ext cx="1758950" cy="6463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b="1" i="1" dirty="0">
                  <a:latin typeface="Times New Roman" pitchFamily="18" charset="0"/>
                  <a:cs typeface="Times New Roman" pitchFamily="18" charset="0"/>
                </a:rPr>
                <a:t>Тематические блоки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2663825" y="4748213"/>
            <a:ext cx="1808163" cy="811212"/>
            <a:chOff x="2663825" y="4748213"/>
            <a:chExt cx="1808163" cy="811212"/>
          </a:xfrm>
        </p:grpSpPr>
        <p:grpSp>
          <p:nvGrpSpPr>
            <p:cNvPr id="8201" name="Group 24"/>
            <p:cNvGrpSpPr>
              <a:grpSpLocks/>
            </p:cNvGrpSpPr>
            <p:nvPr/>
          </p:nvGrpSpPr>
          <p:grpSpPr bwMode="auto">
            <a:xfrm>
              <a:off x="2663825" y="4770438"/>
              <a:ext cx="1808163" cy="788987"/>
              <a:chOff x="406" y="980"/>
              <a:chExt cx="2330" cy="294"/>
            </a:xfrm>
          </p:grpSpPr>
          <p:sp>
            <p:nvSpPr>
              <p:cNvPr id="56" name="AutoShape 25"/>
              <p:cNvSpPr>
                <a:spLocks noChangeArrowheads="1"/>
              </p:cNvSpPr>
              <p:nvPr/>
            </p:nvSpPr>
            <p:spPr bwMode="gray">
              <a:xfrm>
                <a:off x="406" y="980"/>
                <a:ext cx="2330" cy="29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5983D7"/>
                  </a:gs>
                  <a:gs pos="50000">
                    <a:srgbClr val="5983D7">
                      <a:gamma/>
                      <a:tint val="72941"/>
                      <a:invGamma/>
                    </a:srgbClr>
                  </a:gs>
                  <a:gs pos="100000">
                    <a:srgbClr val="5983D7"/>
                  </a:gs>
                </a:gsLst>
                <a:lin ang="0" scaled="1"/>
              </a:gradFill>
              <a:ln w="12700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7" name="AutoShape 26"/>
              <p:cNvSpPr>
                <a:spLocks noChangeArrowheads="1"/>
              </p:cNvSpPr>
              <p:nvPr/>
            </p:nvSpPr>
            <p:spPr bwMode="gray">
              <a:xfrm flipH="1">
                <a:off x="2620" y="1005"/>
                <a:ext cx="104" cy="246"/>
              </a:xfrm>
              <a:prstGeom prst="moon">
                <a:avLst>
                  <a:gd name="adj" fmla="val 22032"/>
                </a:avLst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  <a:alpha val="0"/>
                    </a:srgbClr>
                  </a:gs>
                  <a:gs pos="50000">
                    <a:srgbClr val="FFFFFF">
                      <a:alpha val="84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8" name="AutoShape 27"/>
              <p:cNvSpPr>
                <a:spLocks noChangeArrowheads="1"/>
              </p:cNvSpPr>
              <p:nvPr/>
            </p:nvSpPr>
            <p:spPr bwMode="gray">
              <a:xfrm>
                <a:off x="420" y="1006"/>
                <a:ext cx="104" cy="242"/>
              </a:xfrm>
              <a:prstGeom prst="moon">
                <a:avLst>
                  <a:gd name="adj" fmla="val 22032"/>
                </a:avLst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  <a:alpha val="0"/>
                    </a:srgbClr>
                  </a:gs>
                  <a:gs pos="50000">
                    <a:srgbClr val="FFFFFF">
                      <a:alpha val="84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8202" name="Text Box 18"/>
            <p:cNvSpPr txBox="1">
              <a:spLocks noChangeArrowheads="1"/>
            </p:cNvSpPr>
            <p:nvPr/>
          </p:nvSpPr>
          <p:spPr bwMode="gray">
            <a:xfrm>
              <a:off x="2730500" y="4748213"/>
              <a:ext cx="1612900" cy="6461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 i="1" dirty="0">
                  <a:latin typeface="Times New Roman" pitchFamily="18" charset="0"/>
                  <a:cs typeface="Times New Roman" pitchFamily="18" charset="0"/>
                </a:rPr>
                <a:t>Семейные реликвии</a:t>
              </a:r>
              <a:endParaRPr lang="en-US" b="1" i="1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4694238" y="3935413"/>
            <a:ext cx="1808162" cy="766762"/>
            <a:chOff x="4694238" y="3935413"/>
            <a:chExt cx="1808162" cy="766762"/>
          </a:xfrm>
        </p:grpSpPr>
        <p:grpSp>
          <p:nvGrpSpPr>
            <p:cNvPr id="8203" name="Group 29"/>
            <p:cNvGrpSpPr>
              <a:grpSpLocks/>
            </p:cNvGrpSpPr>
            <p:nvPr/>
          </p:nvGrpSpPr>
          <p:grpSpPr bwMode="auto">
            <a:xfrm>
              <a:off x="4694238" y="3957638"/>
              <a:ext cx="1808162" cy="744537"/>
              <a:chOff x="406" y="980"/>
              <a:chExt cx="2330" cy="294"/>
            </a:xfrm>
          </p:grpSpPr>
          <p:sp>
            <p:nvSpPr>
              <p:cNvPr id="61" name="AutoShape 30"/>
              <p:cNvSpPr>
                <a:spLocks noChangeArrowheads="1"/>
              </p:cNvSpPr>
              <p:nvPr/>
            </p:nvSpPr>
            <p:spPr bwMode="gray">
              <a:xfrm>
                <a:off x="406" y="980"/>
                <a:ext cx="2330" cy="29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5983D7"/>
                  </a:gs>
                  <a:gs pos="50000">
                    <a:srgbClr val="5983D7">
                      <a:gamma/>
                      <a:tint val="72941"/>
                      <a:invGamma/>
                    </a:srgbClr>
                  </a:gs>
                  <a:gs pos="100000">
                    <a:srgbClr val="5983D7"/>
                  </a:gs>
                </a:gsLst>
                <a:lin ang="0" scaled="1"/>
              </a:gradFill>
              <a:ln w="12700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2" name="AutoShape 31"/>
              <p:cNvSpPr>
                <a:spLocks noChangeArrowheads="1"/>
              </p:cNvSpPr>
              <p:nvPr/>
            </p:nvSpPr>
            <p:spPr bwMode="gray">
              <a:xfrm flipH="1">
                <a:off x="2620" y="1005"/>
                <a:ext cx="104" cy="246"/>
              </a:xfrm>
              <a:prstGeom prst="moon">
                <a:avLst>
                  <a:gd name="adj" fmla="val 22032"/>
                </a:avLst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  <a:alpha val="0"/>
                    </a:srgbClr>
                  </a:gs>
                  <a:gs pos="50000">
                    <a:srgbClr val="FFFFFF">
                      <a:alpha val="84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3" name="AutoShape 32"/>
              <p:cNvSpPr>
                <a:spLocks noChangeArrowheads="1"/>
              </p:cNvSpPr>
              <p:nvPr/>
            </p:nvSpPr>
            <p:spPr bwMode="gray">
              <a:xfrm>
                <a:off x="420" y="1006"/>
                <a:ext cx="104" cy="242"/>
              </a:xfrm>
              <a:prstGeom prst="moon">
                <a:avLst>
                  <a:gd name="adj" fmla="val 22032"/>
                </a:avLst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  <a:alpha val="0"/>
                    </a:srgbClr>
                  </a:gs>
                  <a:gs pos="50000">
                    <a:srgbClr val="FFFFFF">
                      <a:alpha val="84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8204" name="Text Box 18"/>
            <p:cNvSpPr txBox="1">
              <a:spLocks noChangeArrowheads="1"/>
            </p:cNvSpPr>
            <p:nvPr/>
          </p:nvSpPr>
          <p:spPr bwMode="gray">
            <a:xfrm>
              <a:off x="4733925" y="3935413"/>
              <a:ext cx="1666875" cy="6461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b="1" i="1" dirty="0">
                  <a:latin typeface="Times New Roman" pitchFamily="18" charset="0"/>
                  <a:cs typeface="Times New Roman" pitchFamily="18" charset="0"/>
                </a:rPr>
                <a:t>Семейные традиции</a:t>
              </a: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6811963" y="3287713"/>
            <a:ext cx="1808162" cy="771525"/>
            <a:chOff x="6811963" y="3287713"/>
            <a:chExt cx="1808162" cy="771525"/>
          </a:xfrm>
        </p:grpSpPr>
        <p:grpSp>
          <p:nvGrpSpPr>
            <p:cNvPr id="8205" name="Group 34"/>
            <p:cNvGrpSpPr>
              <a:grpSpLocks/>
            </p:cNvGrpSpPr>
            <p:nvPr/>
          </p:nvGrpSpPr>
          <p:grpSpPr bwMode="auto">
            <a:xfrm>
              <a:off x="6811963" y="3309938"/>
              <a:ext cx="1808162" cy="749300"/>
              <a:chOff x="406" y="980"/>
              <a:chExt cx="2330" cy="294"/>
            </a:xfrm>
          </p:grpSpPr>
          <p:sp>
            <p:nvSpPr>
              <p:cNvPr id="66" name="AutoShape 35"/>
              <p:cNvSpPr>
                <a:spLocks noChangeArrowheads="1"/>
              </p:cNvSpPr>
              <p:nvPr/>
            </p:nvSpPr>
            <p:spPr bwMode="gray">
              <a:xfrm>
                <a:off x="406" y="980"/>
                <a:ext cx="2330" cy="29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5983D7"/>
                  </a:gs>
                  <a:gs pos="50000">
                    <a:srgbClr val="5983D7">
                      <a:gamma/>
                      <a:tint val="72941"/>
                      <a:invGamma/>
                    </a:srgbClr>
                  </a:gs>
                  <a:gs pos="100000">
                    <a:srgbClr val="5983D7"/>
                  </a:gs>
                </a:gsLst>
                <a:lin ang="0" scaled="1"/>
              </a:gradFill>
              <a:ln w="12700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7" name="AutoShape 36"/>
              <p:cNvSpPr>
                <a:spLocks noChangeArrowheads="1"/>
              </p:cNvSpPr>
              <p:nvPr/>
            </p:nvSpPr>
            <p:spPr bwMode="gray">
              <a:xfrm flipH="1">
                <a:off x="2620" y="1005"/>
                <a:ext cx="104" cy="246"/>
              </a:xfrm>
              <a:prstGeom prst="moon">
                <a:avLst>
                  <a:gd name="adj" fmla="val 22032"/>
                </a:avLst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  <a:alpha val="0"/>
                    </a:srgbClr>
                  </a:gs>
                  <a:gs pos="50000">
                    <a:srgbClr val="FFFFFF">
                      <a:alpha val="84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8" name="AutoShape 37"/>
              <p:cNvSpPr>
                <a:spLocks noChangeArrowheads="1"/>
              </p:cNvSpPr>
              <p:nvPr/>
            </p:nvSpPr>
            <p:spPr bwMode="gray">
              <a:xfrm>
                <a:off x="420" y="1006"/>
                <a:ext cx="104" cy="242"/>
              </a:xfrm>
              <a:prstGeom prst="moon">
                <a:avLst>
                  <a:gd name="adj" fmla="val 22032"/>
                </a:avLst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  <a:alpha val="0"/>
                    </a:srgbClr>
                  </a:gs>
                  <a:gs pos="50000">
                    <a:srgbClr val="FFFFFF">
                      <a:alpha val="84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8206" name="Text Box 18"/>
            <p:cNvSpPr txBox="1">
              <a:spLocks noChangeArrowheads="1"/>
            </p:cNvSpPr>
            <p:nvPr/>
          </p:nvSpPr>
          <p:spPr bwMode="gray">
            <a:xfrm>
              <a:off x="6835775" y="3287713"/>
              <a:ext cx="1698625" cy="6461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b="1" i="1" dirty="0">
                  <a:latin typeface="Times New Roman" pitchFamily="18" charset="0"/>
                  <a:cs typeface="Times New Roman" pitchFamily="18" charset="0"/>
                </a:rPr>
                <a:t>Семейные праздники</a:t>
              </a:r>
            </a:p>
          </p:txBody>
        </p:sp>
      </p:grpSp>
      <p:sp>
        <p:nvSpPr>
          <p:cNvPr id="8207" name="Прямоугольник 71"/>
          <p:cNvSpPr>
            <a:spLocks noChangeArrowheads="1"/>
          </p:cNvSpPr>
          <p:nvPr/>
        </p:nvSpPr>
        <p:spPr bwMode="auto">
          <a:xfrm>
            <a:off x="3301892" y="2416175"/>
            <a:ext cx="7447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latin typeface="Arial" pitchFamily="34" charset="0"/>
                <a:cs typeface="Arial" pitchFamily="34" charset="0"/>
              </a:rPr>
              <a:t>1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 год</a:t>
            </a:r>
          </a:p>
        </p:txBody>
      </p:sp>
      <p:sp>
        <p:nvSpPr>
          <p:cNvPr id="8208" name="Прямоугольник 72"/>
          <p:cNvSpPr>
            <a:spLocks noChangeArrowheads="1"/>
          </p:cNvSpPr>
          <p:nvPr/>
        </p:nvSpPr>
        <p:spPr bwMode="auto">
          <a:xfrm>
            <a:off x="5159267" y="1071563"/>
            <a:ext cx="7447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i="1" dirty="0">
                <a:latin typeface="Arial" pitchFamily="34" charset="0"/>
                <a:cs typeface="Arial" pitchFamily="34" charset="0"/>
              </a:rPr>
              <a:t>2 год</a:t>
            </a:r>
          </a:p>
        </p:txBody>
      </p:sp>
      <p:sp>
        <p:nvSpPr>
          <p:cNvPr id="8209" name="Прямоугольник 73"/>
          <p:cNvSpPr>
            <a:spLocks noChangeArrowheads="1"/>
          </p:cNvSpPr>
          <p:nvPr/>
        </p:nvSpPr>
        <p:spPr bwMode="auto">
          <a:xfrm>
            <a:off x="8088203" y="357188"/>
            <a:ext cx="7447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i="1" dirty="0">
                <a:latin typeface="Arial" pitchFamily="34" charset="0"/>
                <a:cs typeface="Arial" pitchFamily="34" charset="0"/>
              </a:rPr>
              <a:t>3 год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42" name="Picture 2" descr="http://lenagold.narod.ru/fon/clipart/d/dev/deva3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688" y="357188"/>
            <a:ext cx="1495425" cy="22145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1446" name="Picture 6" descr="http://s54.radikal.ru/i144/0811/8e/1c3217fdb15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5" y="1714500"/>
            <a:ext cx="2239963" cy="16462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1448" name="Picture 8" descr="http://rp.foto.radikal.ru/0709/46/83e9e7cd2af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0" y="3214688"/>
            <a:ext cx="1657350" cy="7969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7987" cy="1143000"/>
          </a:xfrm>
        </p:spPr>
        <p:txBody>
          <a:bodyPr/>
          <a:lstStyle/>
          <a:p>
            <a:pPr eaLnBrk="1" hangingPunct="1"/>
            <a:r>
              <a:rPr lang="ru-RU" sz="4000" dirty="0">
                <a:solidFill>
                  <a:srgbClr val="663300"/>
                </a:solidFill>
                <a:latin typeface="Monotype Corsiva" pitchFamily="66" charset="0"/>
              </a:rPr>
              <a:t>Специфика реализации программы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1524000" y="1397000"/>
          <a:ext cx="7512496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H:\Видео и фото\фото семинара Проект-деят в нач школе\IMG_047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2780928"/>
            <a:ext cx="2782887" cy="2089150"/>
          </a:xfrm>
          <a:prstGeom prst="rect">
            <a:avLst/>
          </a:prstGeom>
          <a:noFill/>
          <a:ln w="31750">
            <a:solidFill>
              <a:srgbClr val="99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458" name="Picture 2" descr="D:\Мамсик\Школа\Семинары-лаборатория-конкурсы\ЛАБОРАТОРИЯ\Мир_семейного_очага\фото\В музее\GEDC009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912" y="2780928"/>
            <a:ext cx="2784475" cy="208915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s://encrypted-tbn2.gstatic.com/images?q=tbn:ANd9GcQWAGgj9c4EUGyRsGNgW0aFCR9HgYwI7gf-heVhNQ81vNlkrGYG"/>
          <p:cNvPicPr>
            <a:picLocks noChangeAspect="1" noChangeArrowheads="1"/>
          </p:cNvPicPr>
          <p:nvPr/>
        </p:nvPicPr>
        <p:blipFill>
          <a:blip r:embed="rId9" cstate="print"/>
          <a:srcRect l="15366"/>
          <a:stretch>
            <a:fillRect/>
          </a:stretch>
        </p:blipFill>
        <p:spPr bwMode="auto">
          <a:xfrm>
            <a:off x="6488113" y="2780928"/>
            <a:ext cx="2655887" cy="20875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eaLnBrk="1" hangingPunct="1"/>
            <a:r>
              <a:rPr lang="ru-RU" sz="4000" dirty="0">
                <a:solidFill>
                  <a:srgbClr val="663300"/>
                </a:solidFill>
                <a:latin typeface="Monotype Corsiva" pitchFamily="66" charset="0"/>
              </a:rPr>
              <a:t>Методики реализации программы</a:t>
            </a:r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>
          <a:xfrm>
            <a:off x="1619671" y="1268413"/>
            <a:ext cx="7416825" cy="4857750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ru-RU" sz="2800" i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Совместные семейные образовательные путешествия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ru-RU" sz="2800" i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Стратегия визуальной коммуникации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ru-RU" sz="2800" i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«Работа с вещью»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ru-RU" sz="2800" i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Проблемные и эвристические задания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ru-RU" sz="2800" i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Проектная деятельность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ru-RU" sz="2800" i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Семейные праздники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i="1" dirty="0">
                <a:solidFill>
                  <a:srgbClr val="663300"/>
                </a:solidFill>
                <a:latin typeface="Monotype Corsiva" pitchFamily="66" charset="0"/>
              </a:rPr>
              <a:t>Проекты, </a:t>
            </a:r>
            <a:br>
              <a:rPr lang="ru-RU" sz="4000" i="1" dirty="0">
                <a:solidFill>
                  <a:srgbClr val="663300"/>
                </a:solidFill>
                <a:latin typeface="Monotype Corsiva" pitchFamily="66" charset="0"/>
              </a:rPr>
            </a:br>
            <a:r>
              <a:rPr lang="ru-RU" sz="4000" i="1" dirty="0">
                <a:solidFill>
                  <a:srgbClr val="663300"/>
                </a:solidFill>
                <a:latin typeface="Monotype Corsiva" pitchFamily="66" charset="0"/>
              </a:rPr>
              <a:t>созданные в рамках программы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050" y="1600200"/>
            <a:ext cx="6635750" cy="4525963"/>
          </a:xfrm>
        </p:spPr>
        <p:txBody>
          <a:bodyPr/>
          <a:lstStyle/>
          <a:p>
            <a:pPr eaLnBrk="1" hangingPunct="1"/>
            <a:r>
              <a:rPr lang="ru-RU"/>
              <a:t>«Дом для большой семьи»</a:t>
            </a:r>
          </a:p>
          <a:p>
            <a:pPr eaLnBrk="1" hangingPunct="1"/>
            <a:r>
              <a:rPr lang="ru-RU"/>
              <a:t>Коллекция фотографий «Войною опаленные»</a:t>
            </a:r>
          </a:p>
          <a:p>
            <a:pPr eaLnBrk="1" hangingPunct="1"/>
            <a:r>
              <a:rPr lang="ru-RU"/>
              <a:t>Выставка «Игрушки моих родителей»</a:t>
            </a:r>
          </a:p>
          <a:p>
            <a:pPr eaLnBrk="1" hangingPunct="1"/>
            <a:r>
              <a:rPr lang="ru-RU"/>
              <a:t>Картотека «Игры мам и бабушек»</a:t>
            </a:r>
          </a:p>
          <a:p>
            <a:pPr eaLnBrk="1" hangingPunct="1"/>
            <a:r>
              <a:rPr lang="ru-RU"/>
              <a:t>Семейный альбом «Вчера, сегодня, завтра»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051050" y="1628775"/>
            <a:ext cx="54705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/>
              <a:t>«Выставка одной вещи»</a:t>
            </a:r>
          </a:p>
        </p:txBody>
      </p:sp>
      <p:pic>
        <p:nvPicPr>
          <p:cNvPr id="20482" name="Picture 2" descr="C:\Users\Admin\Downloads\IMG_00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489075"/>
            <a:ext cx="6796087" cy="509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https://lh3.googleusercontent.com/-V4cM1qmv3hQ/USHyTWk61-I/AAAAAAAABmM/_wW4iYmUWYY/w693-h520-no/IMG_0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1489075"/>
            <a:ext cx="6796087" cy="509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Изображение 0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1340768"/>
            <a:ext cx="8056563" cy="5368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D:\Мамсик\Школа\Семинары-лаборатория-конкурсы\ЛАБОРАТОРИЯ\Мир_семейного_очага\фото\В музее\GEDC009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161</Words>
  <Application>Microsoft Office PowerPoint</Application>
  <PresentationFormat>Экран (4:3)</PresentationFormat>
  <Paragraphs>46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Monotype Corsiva</vt:lpstr>
      <vt:lpstr>Times New Roman</vt:lpstr>
      <vt:lpstr>Тема Office</vt:lpstr>
      <vt:lpstr>1_Тема Office</vt:lpstr>
      <vt:lpstr>Воспитательная деятельность в начальной школе. Программа «Мир семейного очага»</vt:lpstr>
      <vt:lpstr>Миссия программы:</vt:lpstr>
      <vt:lpstr>Презентация PowerPoint</vt:lpstr>
      <vt:lpstr>Пространство реализации</vt:lpstr>
      <vt:lpstr>Презентация PowerPoint</vt:lpstr>
      <vt:lpstr>Структура программы</vt:lpstr>
      <vt:lpstr>Специфика реализации программы</vt:lpstr>
      <vt:lpstr>Методики реализации программы</vt:lpstr>
      <vt:lpstr>Проекты,  созданные в рамках программы</vt:lpstr>
      <vt:lpstr>Благодарим  за 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Катенок</dc:creator>
  <cp:lastModifiedBy>admin</cp:lastModifiedBy>
  <cp:revision>35</cp:revision>
  <dcterms:created xsi:type="dcterms:W3CDTF">2012-12-02T16:48:00Z</dcterms:created>
  <dcterms:modified xsi:type="dcterms:W3CDTF">2021-03-24T08:15:55Z</dcterms:modified>
</cp:coreProperties>
</file>