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5"/>
  </p:notesMasterIdLst>
  <p:handoutMasterIdLst>
    <p:handoutMasterId r:id="rId36"/>
  </p:handoutMasterIdLst>
  <p:sldIdLst>
    <p:sldId id="315" r:id="rId4"/>
    <p:sldId id="316" r:id="rId5"/>
    <p:sldId id="318" r:id="rId6"/>
    <p:sldId id="365" r:id="rId7"/>
    <p:sldId id="367" r:id="rId8"/>
    <p:sldId id="371" r:id="rId9"/>
    <p:sldId id="341" r:id="rId10"/>
    <p:sldId id="344" r:id="rId11"/>
    <p:sldId id="347" r:id="rId12"/>
    <p:sldId id="340" r:id="rId13"/>
    <p:sldId id="333" r:id="rId14"/>
    <p:sldId id="373" r:id="rId15"/>
    <p:sldId id="345" r:id="rId16"/>
    <p:sldId id="372" r:id="rId17"/>
    <p:sldId id="374" r:id="rId18"/>
    <p:sldId id="377" r:id="rId19"/>
    <p:sldId id="375" r:id="rId20"/>
    <p:sldId id="370" r:id="rId21"/>
    <p:sldId id="351" r:id="rId22"/>
    <p:sldId id="376" r:id="rId23"/>
    <p:sldId id="354" r:id="rId24"/>
    <p:sldId id="342" r:id="rId25"/>
    <p:sldId id="348" r:id="rId26"/>
    <p:sldId id="349" r:id="rId27"/>
    <p:sldId id="350" r:id="rId28"/>
    <p:sldId id="369" r:id="rId29"/>
    <p:sldId id="355" r:id="rId30"/>
    <p:sldId id="356" r:id="rId31"/>
    <p:sldId id="357" r:id="rId32"/>
    <p:sldId id="358" r:id="rId33"/>
    <p:sldId id="359" r:id="rId3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6395" autoAdjust="0"/>
  </p:normalViewPr>
  <p:slideViewPr>
    <p:cSldViewPr showGuides="1">
      <p:cViewPr varScale="1">
        <p:scale>
          <a:sx n="153" d="100"/>
          <a:sy n="153" d="100"/>
        </p:scale>
        <p:origin x="156" y="14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517A4-0C10-4BC6-BBA4-15768C0FFA6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8FB03-CDD8-4EDB-9701-43C381581D90}">
      <dgm:prSet phldrT="[Текст]"/>
      <dgm:spPr/>
      <dgm:t>
        <a:bodyPr/>
        <a:lstStyle/>
        <a:p>
          <a:r>
            <a:rPr lang="ru-RU" dirty="0"/>
            <a:t>Всестороннее и целостное развитие личности учащихся</a:t>
          </a:r>
        </a:p>
        <a:p>
          <a:r>
            <a:rPr lang="ru-RU" dirty="0"/>
            <a:t>Развитие интересов, мотивов</a:t>
          </a:r>
        </a:p>
        <a:p>
          <a:r>
            <a:rPr lang="ru-RU" dirty="0"/>
            <a:t>Развитие потребностей к познанию</a:t>
          </a:r>
        </a:p>
      </dgm:t>
    </dgm:pt>
    <dgm:pt modelId="{138C4B2C-81D9-4B0E-BAAE-41C176D289FA}" type="parTrans" cxnId="{BF547AEA-FA74-4A54-846C-CC3E19622B4B}">
      <dgm:prSet/>
      <dgm:spPr/>
      <dgm:t>
        <a:bodyPr/>
        <a:lstStyle/>
        <a:p>
          <a:endParaRPr lang="ru-RU"/>
        </a:p>
      </dgm:t>
    </dgm:pt>
    <dgm:pt modelId="{5F53DBC1-30AE-4E5B-A63D-4C07B1D3C390}" type="sibTrans" cxnId="{BF547AEA-FA74-4A54-846C-CC3E19622B4B}">
      <dgm:prSet/>
      <dgm:spPr/>
      <dgm:t>
        <a:bodyPr/>
        <a:lstStyle/>
        <a:p>
          <a:endParaRPr lang="ru-RU"/>
        </a:p>
      </dgm:t>
    </dgm:pt>
    <dgm:pt modelId="{590A6A0B-AE23-4838-ABDF-E6CE8E72B8DD}">
      <dgm:prSet phldrT="[Текст]"/>
      <dgm:spPr/>
      <dgm:t>
        <a:bodyPr/>
        <a:lstStyle/>
        <a:p>
          <a:r>
            <a:rPr lang="ru-RU" dirty="0"/>
            <a:t>Развивает потенциал учащихся</a:t>
          </a:r>
        </a:p>
        <a:p>
          <a:r>
            <a:rPr lang="ru-RU" dirty="0"/>
            <a:t>Побуждает к познанию окружающей действительности</a:t>
          </a:r>
        </a:p>
        <a:p>
          <a:r>
            <a:rPr lang="ru-RU" dirty="0"/>
            <a:t>К развитию логики мышления, коммуникативных способностей</a:t>
          </a:r>
        </a:p>
      </dgm:t>
    </dgm:pt>
    <dgm:pt modelId="{EC0E0E30-41EC-4C60-AF33-C28BC7ACBA0F}" type="parTrans" cxnId="{85E6EEC0-0362-4D3A-8921-93131C36659C}">
      <dgm:prSet/>
      <dgm:spPr/>
      <dgm:t>
        <a:bodyPr/>
        <a:lstStyle/>
        <a:p>
          <a:endParaRPr lang="ru-RU"/>
        </a:p>
      </dgm:t>
    </dgm:pt>
    <dgm:pt modelId="{A3D9E072-3BEF-4BC9-ACA9-832138A07854}" type="sibTrans" cxnId="{85E6EEC0-0362-4D3A-8921-93131C36659C}">
      <dgm:prSet/>
      <dgm:spPr/>
      <dgm:t>
        <a:bodyPr/>
        <a:lstStyle/>
        <a:p>
          <a:endParaRPr lang="ru-RU"/>
        </a:p>
      </dgm:t>
    </dgm:pt>
    <dgm:pt modelId="{8A325710-6E91-4BCB-8DA6-8DC85CF55817}">
      <dgm:prSet phldrT="[Текст]"/>
      <dgm:spPr/>
      <dgm:t>
        <a:bodyPr/>
        <a:lstStyle/>
        <a:p>
          <a:r>
            <a:rPr lang="ru-RU" dirty="0"/>
            <a:t>Отражают комплексный подход к воспитанию и обучению</a:t>
          </a:r>
        </a:p>
        <a:p>
          <a:r>
            <a:rPr lang="ru-RU" dirty="0"/>
            <a:t>Формируют конкретные знания учащихся</a:t>
          </a:r>
        </a:p>
        <a:p>
          <a:r>
            <a:rPr lang="ru-RU" dirty="0"/>
            <a:t>Развивают умение оперировать познавательными методами общенаучного характера</a:t>
          </a:r>
        </a:p>
      </dgm:t>
    </dgm:pt>
    <dgm:pt modelId="{0045BFB1-4957-4A22-A4BC-10E1D6F37821}" type="parTrans" cxnId="{1C3A74CD-0F97-4CB2-8620-FE4BE1CA4148}">
      <dgm:prSet/>
      <dgm:spPr/>
      <dgm:t>
        <a:bodyPr/>
        <a:lstStyle/>
        <a:p>
          <a:endParaRPr lang="ru-RU"/>
        </a:p>
      </dgm:t>
    </dgm:pt>
    <dgm:pt modelId="{D8C9FDA2-2916-4248-A0ED-3E3A4A327ECB}" type="sibTrans" cxnId="{1C3A74CD-0F97-4CB2-8620-FE4BE1CA4148}">
      <dgm:prSet/>
      <dgm:spPr/>
      <dgm:t>
        <a:bodyPr/>
        <a:lstStyle/>
        <a:p>
          <a:endParaRPr lang="ru-RU"/>
        </a:p>
      </dgm:t>
    </dgm:pt>
    <dgm:pt modelId="{5261B5D0-D970-430F-8B61-BCCFCB55D836}" type="pres">
      <dgm:prSet presAssocID="{15F517A4-0C10-4BC6-BBA4-15768C0FFA6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0188C-5B41-4E21-952F-B3A26FF6E179}" type="pres">
      <dgm:prSet presAssocID="{66D8FB03-CDD8-4EDB-9701-43C381581D90}" presName="comp" presStyleCnt="0"/>
      <dgm:spPr/>
    </dgm:pt>
    <dgm:pt modelId="{626DF002-D2A2-466A-B571-994699DCFB4C}" type="pres">
      <dgm:prSet presAssocID="{66D8FB03-CDD8-4EDB-9701-43C381581D90}" presName="box" presStyleLbl="node1" presStyleIdx="0" presStyleCnt="3"/>
      <dgm:spPr/>
      <dgm:t>
        <a:bodyPr/>
        <a:lstStyle/>
        <a:p>
          <a:endParaRPr lang="ru-RU"/>
        </a:p>
      </dgm:t>
    </dgm:pt>
    <dgm:pt modelId="{877D655A-83F7-4A29-B7DA-07B06ED4FE78}" type="pres">
      <dgm:prSet presAssocID="{66D8FB03-CDD8-4EDB-9701-43C381581D9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2A9863-797F-446D-B059-8C155C1107E4}" type="pres">
      <dgm:prSet presAssocID="{66D8FB03-CDD8-4EDB-9701-43C381581D9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DE821-278D-4EE5-8514-886E454569CA}" type="pres">
      <dgm:prSet presAssocID="{5F53DBC1-30AE-4E5B-A63D-4C07B1D3C390}" presName="spacer" presStyleCnt="0"/>
      <dgm:spPr/>
    </dgm:pt>
    <dgm:pt modelId="{162AF0BE-D08A-45DA-BF50-CE328563BA10}" type="pres">
      <dgm:prSet presAssocID="{590A6A0B-AE23-4838-ABDF-E6CE8E72B8DD}" presName="comp" presStyleCnt="0"/>
      <dgm:spPr/>
    </dgm:pt>
    <dgm:pt modelId="{6CA2EC51-C31F-4BE0-9237-A3E88FB542E4}" type="pres">
      <dgm:prSet presAssocID="{590A6A0B-AE23-4838-ABDF-E6CE8E72B8DD}" presName="box" presStyleLbl="node1" presStyleIdx="1" presStyleCnt="3"/>
      <dgm:spPr/>
      <dgm:t>
        <a:bodyPr/>
        <a:lstStyle/>
        <a:p>
          <a:endParaRPr lang="ru-RU"/>
        </a:p>
      </dgm:t>
    </dgm:pt>
    <dgm:pt modelId="{1AB980D8-9A94-4FC4-A134-39C0B5E43976}" type="pres">
      <dgm:prSet presAssocID="{590A6A0B-AE23-4838-ABDF-E6CE8E72B8DD}" presName="img" presStyleLbl="fgImgPlace1" presStyleIdx="1" presStyleCnt="3" custScaleX="634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5F956F-4D94-43BA-BD15-3FB208E466D8}" type="pres">
      <dgm:prSet presAssocID="{590A6A0B-AE23-4838-ABDF-E6CE8E72B8D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C74A9-0CE6-4789-AE85-A4777555E821}" type="pres">
      <dgm:prSet presAssocID="{A3D9E072-3BEF-4BC9-ACA9-832138A07854}" presName="spacer" presStyleCnt="0"/>
      <dgm:spPr/>
    </dgm:pt>
    <dgm:pt modelId="{871F834E-7A00-4644-A291-246565BBF1E4}" type="pres">
      <dgm:prSet presAssocID="{8A325710-6E91-4BCB-8DA6-8DC85CF55817}" presName="comp" presStyleCnt="0"/>
      <dgm:spPr/>
    </dgm:pt>
    <dgm:pt modelId="{A6009488-5D19-4A55-8C84-A352E21F306F}" type="pres">
      <dgm:prSet presAssocID="{8A325710-6E91-4BCB-8DA6-8DC85CF55817}" presName="box" presStyleLbl="node1" presStyleIdx="2" presStyleCnt="3"/>
      <dgm:spPr/>
      <dgm:t>
        <a:bodyPr/>
        <a:lstStyle/>
        <a:p>
          <a:endParaRPr lang="ru-RU"/>
        </a:p>
      </dgm:t>
    </dgm:pt>
    <dgm:pt modelId="{3778F934-8EEC-4CA4-A9C7-B2BA0B07AACA}" type="pres">
      <dgm:prSet presAssocID="{8A325710-6E91-4BCB-8DA6-8DC85CF55817}" presName="img" presStyleLbl="fgImgPlace1" presStyleIdx="2" presStyleCnt="3" custScaleX="686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58F46D-33E0-4D3F-A69E-10E18F631D01}" type="pres">
      <dgm:prSet presAssocID="{8A325710-6E91-4BCB-8DA6-8DC85CF558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47AEA-FA74-4A54-846C-CC3E19622B4B}" srcId="{15F517A4-0C10-4BC6-BBA4-15768C0FFA60}" destId="{66D8FB03-CDD8-4EDB-9701-43C381581D90}" srcOrd="0" destOrd="0" parTransId="{138C4B2C-81D9-4B0E-BAAE-41C176D289FA}" sibTransId="{5F53DBC1-30AE-4E5B-A63D-4C07B1D3C390}"/>
    <dgm:cxn modelId="{85E6EEC0-0362-4D3A-8921-93131C36659C}" srcId="{15F517A4-0C10-4BC6-BBA4-15768C0FFA60}" destId="{590A6A0B-AE23-4838-ABDF-E6CE8E72B8DD}" srcOrd="1" destOrd="0" parTransId="{EC0E0E30-41EC-4C60-AF33-C28BC7ACBA0F}" sibTransId="{A3D9E072-3BEF-4BC9-ACA9-832138A07854}"/>
    <dgm:cxn modelId="{6958EE6C-D18C-4D19-A141-FA3C2C9B10B0}" type="presOf" srcId="{66D8FB03-CDD8-4EDB-9701-43C381581D90}" destId="{9E2A9863-797F-446D-B059-8C155C1107E4}" srcOrd="1" destOrd="0" presId="urn:microsoft.com/office/officeart/2005/8/layout/vList4"/>
    <dgm:cxn modelId="{973D9CD7-8207-4A68-A339-FB015A382EAA}" type="presOf" srcId="{66D8FB03-CDD8-4EDB-9701-43C381581D90}" destId="{626DF002-D2A2-466A-B571-994699DCFB4C}" srcOrd="0" destOrd="0" presId="urn:microsoft.com/office/officeart/2005/8/layout/vList4"/>
    <dgm:cxn modelId="{F02B28A6-49ED-424B-A792-A407DE79233C}" type="presOf" srcId="{15F517A4-0C10-4BC6-BBA4-15768C0FFA60}" destId="{5261B5D0-D970-430F-8B61-BCCFCB55D836}" srcOrd="0" destOrd="0" presId="urn:microsoft.com/office/officeart/2005/8/layout/vList4"/>
    <dgm:cxn modelId="{2013D6C3-16CD-499F-A5E3-3405A5FFB50C}" type="presOf" srcId="{8A325710-6E91-4BCB-8DA6-8DC85CF55817}" destId="{C958F46D-33E0-4D3F-A69E-10E18F631D01}" srcOrd="1" destOrd="0" presId="urn:microsoft.com/office/officeart/2005/8/layout/vList4"/>
    <dgm:cxn modelId="{1C3A74CD-0F97-4CB2-8620-FE4BE1CA4148}" srcId="{15F517A4-0C10-4BC6-BBA4-15768C0FFA60}" destId="{8A325710-6E91-4BCB-8DA6-8DC85CF55817}" srcOrd="2" destOrd="0" parTransId="{0045BFB1-4957-4A22-A4BC-10E1D6F37821}" sibTransId="{D8C9FDA2-2916-4248-A0ED-3E3A4A327ECB}"/>
    <dgm:cxn modelId="{094265AB-A6F3-4CCC-9552-076D3D278955}" type="presOf" srcId="{8A325710-6E91-4BCB-8DA6-8DC85CF55817}" destId="{A6009488-5D19-4A55-8C84-A352E21F306F}" srcOrd="0" destOrd="0" presId="urn:microsoft.com/office/officeart/2005/8/layout/vList4"/>
    <dgm:cxn modelId="{33EBDFA9-B312-4A19-A40E-7E79DCFA969F}" type="presOf" srcId="{590A6A0B-AE23-4838-ABDF-E6CE8E72B8DD}" destId="{B15F956F-4D94-43BA-BD15-3FB208E466D8}" srcOrd="1" destOrd="0" presId="urn:microsoft.com/office/officeart/2005/8/layout/vList4"/>
    <dgm:cxn modelId="{5325B1DF-8F70-415D-9A36-767A668DB17C}" type="presOf" srcId="{590A6A0B-AE23-4838-ABDF-E6CE8E72B8DD}" destId="{6CA2EC51-C31F-4BE0-9237-A3E88FB542E4}" srcOrd="0" destOrd="0" presId="urn:microsoft.com/office/officeart/2005/8/layout/vList4"/>
    <dgm:cxn modelId="{AC83B3C6-D82B-40C0-9E85-E252E6C93FE5}" type="presParOf" srcId="{5261B5D0-D970-430F-8B61-BCCFCB55D836}" destId="{B2F0188C-5B41-4E21-952F-B3A26FF6E179}" srcOrd="0" destOrd="0" presId="urn:microsoft.com/office/officeart/2005/8/layout/vList4"/>
    <dgm:cxn modelId="{22073227-3521-4353-8B69-0EF7CD11D405}" type="presParOf" srcId="{B2F0188C-5B41-4E21-952F-B3A26FF6E179}" destId="{626DF002-D2A2-466A-B571-994699DCFB4C}" srcOrd="0" destOrd="0" presId="urn:microsoft.com/office/officeart/2005/8/layout/vList4"/>
    <dgm:cxn modelId="{61E8FFC3-C00F-4560-A136-14DE70495BDA}" type="presParOf" srcId="{B2F0188C-5B41-4E21-952F-B3A26FF6E179}" destId="{877D655A-83F7-4A29-B7DA-07B06ED4FE78}" srcOrd="1" destOrd="0" presId="urn:microsoft.com/office/officeart/2005/8/layout/vList4"/>
    <dgm:cxn modelId="{C93C9A5C-1E23-42FE-BD62-640FFEB676B6}" type="presParOf" srcId="{B2F0188C-5B41-4E21-952F-B3A26FF6E179}" destId="{9E2A9863-797F-446D-B059-8C155C1107E4}" srcOrd="2" destOrd="0" presId="urn:microsoft.com/office/officeart/2005/8/layout/vList4"/>
    <dgm:cxn modelId="{28B28887-92FE-4317-84C3-ECBAA0CDDEDB}" type="presParOf" srcId="{5261B5D0-D970-430F-8B61-BCCFCB55D836}" destId="{EE0DE821-278D-4EE5-8514-886E454569CA}" srcOrd="1" destOrd="0" presId="urn:microsoft.com/office/officeart/2005/8/layout/vList4"/>
    <dgm:cxn modelId="{94D883CF-4F58-43A8-971F-0805DBD957A8}" type="presParOf" srcId="{5261B5D0-D970-430F-8B61-BCCFCB55D836}" destId="{162AF0BE-D08A-45DA-BF50-CE328563BA10}" srcOrd="2" destOrd="0" presId="urn:microsoft.com/office/officeart/2005/8/layout/vList4"/>
    <dgm:cxn modelId="{763EB7AC-9B43-4576-9CED-75FA26E77C5F}" type="presParOf" srcId="{162AF0BE-D08A-45DA-BF50-CE328563BA10}" destId="{6CA2EC51-C31F-4BE0-9237-A3E88FB542E4}" srcOrd="0" destOrd="0" presId="urn:microsoft.com/office/officeart/2005/8/layout/vList4"/>
    <dgm:cxn modelId="{A2617F78-8FE4-4936-9183-FFD04FD4C286}" type="presParOf" srcId="{162AF0BE-D08A-45DA-BF50-CE328563BA10}" destId="{1AB980D8-9A94-4FC4-A134-39C0B5E43976}" srcOrd="1" destOrd="0" presId="urn:microsoft.com/office/officeart/2005/8/layout/vList4"/>
    <dgm:cxn modelId="{42605517-5865-4D1F-9A3E-AEF3A5B012C0}" type="presParOf" srcId="{162AF0BE-D08A-45DA-BF50-CE328563BA10}" destId="{B15F956F-4D94-43BA-BD15-3FB208E466D8}" srcOrd="2" destOrd="0" presId="urn:microsoft.com/office/officeart/2005/8/layout/vList4"/>
    <dgm:cxn modelId="{44CCD6A7-FD7C-4C37-B58C-5738A37E2E1B}" type="presParOf" srcId="{5261B5D0-D970-430F-8B61-BCCFCB55D836}" destId="{B8AC74A9-0CE6-4789-AE85-A4777555E821}" srcOrd="3" destOrd="0" presId="urn:microsoft.com/office/officeart/2005/8/layout/vList4"/>
    <dgm:cxn modelId="{97E4E0CC-7CE6-4654-9475-9CED758FB5B8}" type="presParOf" srcId="{5261B5D0-D970-430F-8B61-BCCFCB55D836}" destId="{871F834E-7A00-4644-A291-246565BBF1E4}" srcOrd="4" destOrd="0" presId="urn:microsoft.com/office/officeart/2005/8/layout/vList4"/>
    <dgm:cxn modelId="{5D9EB9BE-BA07-474F-9514-7B929EF17DA4}" type="presParOf" srcId="{871F834E-7A00-4644-A291-246565BBF1E4}" destId="{A6009488-5D19-4A55-8C84-A352E21F306F}" srcOrd="0" destOrd="0" presId="urn:microsoft.com/office/officeart/2005/8/layout/vList4"/>
    <dgm:cxn modelId="{D3B6700A-0CEB-49FA-AA75-7D11EB1AACFC}" type="presParOf" srcId="{871F834E-7A00-4644-A291-246565BBF1E4}" destId="{3778F934-8EEC-4CA4-A9C7-B2BA0B07AACA}" srcOrd="1" destOrd="0" presId="urn:microsoft.com/office/officeart/2005/8/layout/vList4"/>
    <dgm:cxn modelId="{3960D66F-F41E-4CA1-8066-BDF04045CF6C}" type="presParOf" srcId="{871F834E-7A00-4644-A291-246565BBF1E4}" destId="{C958F46D-33E0-4D3F-A69E-10E18F631D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0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5.png"/><Relationship Id="rId7" Type="http://schemas.openxmlformats.org/officeDocument/2006/relationships/image" Target="../media/image2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24.pn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12" Type="http://schemas.openxmlformats.org/officeDocument/2006/relationships/image" Target="../media/image2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2.jpeg"/><Relationship Id="rId5" Type="http://schemas.openxmlformats.org/officeDocument/2006/relationships/image" Target="../media/image52.pn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4.png"/><Relationship Id="rId3" Type="http://schemas.openxmlformats.org/officeDocument/2006/relationships/image" Target="../media/image22.jpe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9.png"/><Relationship Id="rId7" Type="http://schemas.openxmlformats.org/officeDocument/2006/relationships/image" Target="../media/image6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24.png"/><Relationship Id="rId5" Type="http://schemas.openxmlformats.org/officeDocument/2006/relationships/image" Target="../media/image67.png"/><Relationship Id="rId10" Type="http://schemas.openxmlformats.org/officeDocument/2006/relationships/image" Target="../media/image23.png"/><Relationship Id="rId4" Type="http://schemas.openxmlformats.org/officeDocument/2006/relationships/image" Target="../media/image66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jpeg"/><Relationship Id="rId3" Type="http://schemas.openxmlformats.org/officeDocument/2006/relationships/image" Target="../media/image23.png"/><Relationship Id="rId7" Type="http://schemas.openxmlformats.org/officeDocument/2006/relationships/image" Target="../media/image76.png"/><Relationship Id="rId12" Type="http://schemas.openxmlformats.org/officeDocument/2006/relationships/image" Target="../media/image8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2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3.png"/><Relationship Id="rId7" Type="http://schemas.openxmlformats.org/officeDocument/2006/relationships/image" Target="../media/image8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24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3.png"/><Relationship Id="rId7" Type="http://schemas.openxmlformats.org/officeDocument/2006/relationships/image" Target="../media/image9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24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2.jpeg"/><Relationship Id="rId7" Type="http://schemas.openxmlformats.org/officeDocument/2006/relationships/image" Target="../media/image99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24.png"/><Relationship Id="rId5" Type="http://schemas.openxmlformats.org/officeDocument/2006/relationships/image" Target="../media/image105.jpeg"/><Relationship Id="rId10" Type="http://schemas.openxmlformats.org/officeDocument/2006/relationships/image" Target="../media/image23.png"/><Relationship Id="rId4" Type="http://schemas.openxmlformats.org/officeDocument/2006/relationships/image" Target="../media/image104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jpeg"/><Relationship Id="rId3" Type="http://schemas.openxmlformats.org/officeDocument/2006/relationships/image" Target="../media/image23.pn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24.png"/><Relationship Id="rId9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9.jpeg"/><Relationship Id="rId7" Type="http://schemas.openxmlformats.org/officeDocument/2006/relationships/image" Target="../media/image121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120.jpeg"/><Relationship Id="rId10" Type="http://schemas.openxmlformats.org/officeDocument/2006/relationships/image" Target="../media/image24.png"/><Relationship Id="rId4" Type="http://schemas.openxmlformats.org/officeDocument/2006/relationships/image" Target="../media/image109.jpe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0.jpeg"/><Relationship Id="rId7" Type="http://schemas.openxmlformats.org/officeDocument/2006/relationships/image" Target="../media/image22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124.png"/><Relationship Id="rId4" Type="http://schemas.openxmlformats.org/officeDocument/2006/relationships/image" Target="../media/image123.jpe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24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9.pn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10" Type="http://schemas.openxmlformats.org/officeDocument/2006/relationships/image" Target="../media/image24.png"/><Relationship Id="rId4" Type="http://schemas.openxmlformats.org/officeDocument/2006/relationships/image" Target="../media/image130.jpe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4.png"/><Relationship Id="rId7" Type="http://schemas.openxmlformats.org/officeDocument/2006/relationships/image" Target="../media/image22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13.jpe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jpeg"/><Relationship Id="rId11" Type="http://schemas.openxmlformats.org/officeDocument/2006/relationships/image" Target="../media/image145.jpeg"/><Relationship Id="rId5" Type="http://schemas.openxmlformats.org/officeDocument/2006/relationships/image" Target="../media/image142.jpeg"/><Relationship Id="rId10" Type="http://schemas.openxmlformats.org/officeDocument/2006/relationships/image" Target="../media/image24.png"/><Relationship Id="rId4" Type="http://schemas.openxmlformats.org/officeDocument/2006/relationships/image" Target="../media/image141.jpe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11" Type="http://schemas.openxmlformats.org/officeDocument/2006/relationships/image" Target="../media/image145.jpeg"/><Relationship Id="rId5" Type="http://schemas.openxmlformats.org/officeDocument/2006/relationships/image" Target="../media/image148.jpeg"/><Relationship Id="rId10" Type="http://schemas.openxmlformats.org/officeDocument/2006/relationships/image" Target="../media/image24.png"/><Relationship Id="rId4" Type="http://schemas.openxmlformats.org/officeDocument/2006/relationships/image" Target="../media/image147.jpe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1.jpeg"/><Relationship Id="rId7" Type="http://schemas.openxmlformats.org/officeDocument/2006/relationships/image" Target="../media/image22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6.jpeg"/><Relationship Id="rId7" Type="http://schemas.openxmlformats.org/officeDocument/2006/relationships/image" Target="../media/image23.pn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57.jpeg"/><Relationship Id="rId4" Type="http://schemas.openxmlformats.org/officeDocument/2006/relationships/image" Target="../media/image1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nazilinskih@mail.ru" TargetMode="External"/><Relationship Id="rId5" Type="http://schemas.openxmlformats.org/officeDocument/2006/relationships/image" Target="../media/image158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4.png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24.png"/><Relationship Id="rId4" Type="http://schemas.openxmlformats.org/officeDocument/2006/relationships/image" Target="../media/image40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267494"/>
            <a:ext cx="7110566" cy="1260140"/>
          </a:xfrm>
        </p:spPr>
        <p:txBody>
          <a:bodyPr>
            <a:normAutofit/>
          </a:bodyPr>
          <a:lstStyle/>
          <a:p>
            <a:r>
              <a:rPr lang="ru-RU" b="1" i="1" dirty="0"/>
              <a:t>Межпредметная интеграция как основа системы выполнения индивидуальных проектов старшеклассников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55677" y="1527634"/>
            <a:ext cx="6228692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/>
              <a:t>Зилинских Анна Васильевна, заместитель директора по УВР, учитель информатики ГБОУ лицей № 329 Невского района Санкт-Петербурга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443038" cy="5143500"/>
          </a:xfrm>
          <a:prstGeom prst="rect">
            <a:avLst/>
          </a:prstGeom>
        </p:spPr>
      </p:pic>
      <p:pic>
        <p:nvPicPr>
          <p:cNvPr id="9" name="Рисунок 2" descr="C:\Users\5\Desktop\БАТИК\20170219_19575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7992380" y="1995686"/>
            <a:ext cx="996123" cy="22925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0" name="Picture 4" descr="C:\Users\teacher\AppData\Local\Temp\20180120_141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60332" y="3615866"/>
            <a:ext cx="767916" cy="136221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7029012-15A2-47CA-8096-8720ACCD8D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76" y="2139702"/>
            <a:ext cx="1527035" cy="226831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913F1DE-1083-4994-9E72-BD52D8C8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7924" y="2283718"/>
            <a:ext cx="3024336" cy="16722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8" name="Picture 5" descr="IMG_20181109_145113">
            <a:extLst>
              <a:ext uri="{FF2B5EF4-FFF2-40B4-BE49-F238E27FC236}">
                <a16:creationId xmlns="" xmlns:a16="http://schemas.microsoft.com/office/drawing/2014/main" id="{559350B3-A275-4AE6-9F25-676F1645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219822"/>
            <a:ext cx="1296144" cy="174365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709B88D-EF82-4687-8786-3AC75E9ED6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6552220" y="2463738"/>
            <a:ext cx="1116124" cy="17245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6C9DF630-74C3-4202-8D4B-B71B8AF8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32140" y="3291830"/>
            <a:ext cx="1126339" cy="16816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21" name="Рисунок 20" descr="E:\проекты 9 класс 2019\Лариоонов_Галкаченко\IMG_20190320_121304.jpg">
            <a:extLst>
              <a:ext uri="{FF2B5EF4-FFF2-40B4-BE49-F238E27FC236}">
                <a16:creationId xmlns="" xmlns:a16="http://schemas.microsoft.com/office/drawing/2014/main" id="{F44EECAB-376E-488B-8399-DDC812247118}"/>
              </a:ext>
            </a:extLst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19672" y="4191930"/>
            <a:ext cx="1548172" cy="6840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2" name="Рисунок 21" descr="IMG_20201114_124058.jpg">
            <a:extLst>
              <a:ext uri="{FF2B5EF4-FFF2-40B4-BE49-F238E27FC236}">
                <a16:creationId xmlns="" xmlns:a16="http://schemas.microsoft.com/office/drawing/2014/main" id="{BFDE020C-0977-4D3D-9935-6B8C89716D20}"/>
              </a:ext>
            </a:extLst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44008" y="3975906"/>
            <a:ext cx="756807" cy="100907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-508" y="0"/>
            <a:ext cx="1476164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school329.spb.ru/images/%D0%9B%D0%B8%D1%86%D0%B5%D0%B9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8" y="2787774"/>
            <a:ext cx="1224280" cy="90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1490"/>
            <a:ext cx="1216546" cy="928048"/>
          </a:xfrm>
          <a:prstGeom prst="rect">
            <a:avLst/>
          </a:prstGeom>
          <a:noFill/>
        </p:spPr>
      </p:pic>
      <p:pic>
        <p:nvPicPr>
          <p:cNvPr id="26" name="Рисунок 25" descr="ИМЦ Невского района Санкт-Петербурга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1439652" cy="9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B760AA-C206-41D3-A56A-F18243C8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5466"/>
            <a:ext cx="7128792" cy="1131590"/>
          </a:xfrm>
        </p:spPr>
        <p:txBody>
          <a:bodyPr>
            <a:noAutofit/>
          </a:bodyPr>
          <a:lstStyle/>
          <a:p>
            <a:r>
              <a:rPr lang="ru-RU" sz="2200" dirty="0"/>
              <a:t>«Сборник задач для исполнителя Колобок </a:t>
            </a:r>
            <a:br>
              <a:rPr lang="ru-RU" sz="2200" dirty="0"/>
            </a:br>
            <a:r>
              <a:rPr lang="ru-RU" sz="2200" dirty="0"/>
              <a:t>(на основе программного обеспечения </a:t>
            </a:r>
            <a:br>
              <a:rPr lang="ru-RU" sz="2200" dirty="0"/>
            </a:br>
            <a:r>
              <a:rPr lang="ru-RU" sz="2200" dirty="0"/>
              <a:t>«Страна Фантазия» для 2-4 классов)»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3A232D-24B0-4C96-BDC8-4FBBC33862B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9932" y="1239602"/>
            <a:ext cx="2279809" cy="1714500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12AC23-B557-404E-974D-836EEAC1DA8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3668" y="1491630"/>
            <a:ext cx="2478296" cy="1693348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60409B-6360-44D3-813C-7A239E43B41F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219822"/>
            <a:ext cx="1900833" cy="1393666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6173DD-CA2B-4C47-BF2B-5DB520D84499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2751770"/>
            <a:ext cx="1909046" cy="176419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5C17A24-E344-443A-96EF-478D7902C7AA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255826"/>
            <a:ext cx="2260820" cy="1554083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Объект 3">
            <a:extLst>
              <a:ext uri="{FF2B5EF4-FFF2-40B4-BE49-F238E27FC236}">
                <a16:creationId xmlns="" xmlns:a16="http://schemas.microsoft.com/office/drawing/2014/main" id="{1B226E57-99BD-4F80-9DFC-154831CA2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488019"/>
              </p:ext>
            </p:extLst>
          </p:nvPr>
        </p:nvGraphicFramePr>
        <p:xfrm>
          <a:off x="6552220" y="1203598"/>
          <a:ext cx="2338181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181">
                  <a:extLst>
                    <a:ext uri="{9D8B030D-6E8A-4147-A177-3AD203B41FA5}">
                      <a16:colId xmlns="" xmlns:a16="http://schemas.microsoft.com/office/drawing/2014/main" val="3525451510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Краеведение,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история,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технология,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27871409"/>
                  </a:ext>
                </a:extLst>
              </a:tr>
            </a:tbl>
          </a:graphicData>
        </a:graphic>
      </p:graphicFrame>
      <p:grpSp>
        <p:nvGrpSpPr>
          <p:cNvPr id="12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://school329.spb.ru/images/%D0%9B%D0%B8%D1%86%D0%B5%D0%B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7" name="Рисунок 16" descr="ИМЦ Невского района Санкт-Петербурга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46199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B0610-820F-4AE1-A34A-58AD6B41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Фестиваль детских рисунков «Мы рисуем свой мир» - Лицейский календарь – Виртуальная выставка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DBE53C-2F16-4192-A84D-EB8D0FB7F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668" y="3831890"/>
            <a:ext cx="2330886" cy="120435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589C96-6040-4C11-8CE6-50D18C513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023578"/>
            <a:ext cx="2416325" cy="122849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0C7909B-FD4E-41A8-A684-C70943100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204" y="3687874"/>
            <a:ext cx="2368453" cy="121539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6DB353-C729-4137-9802-3F90CE2F4B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203598"/>
            <a:ext cx="1858188" cy="25267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7029012-15A2-47CA-8096-8720ACCD8D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828" y="1707654"/>
            <a:ext cx="1527035" cy="2268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12BDFC-D153-4D1B-9666-9E58A5E394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036" y="1239602"/>
            <a:ext cx="1324568" cy="1846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4A56D52-0936-443E-A903-C19B91EABB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996" y="2499742"/>
            <a:ext cx="1218670" cy="17346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E197CA7-1670-4CC4-98B9-7C02D9749A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148" y="2139702"/>
            <a:ext cx="1205454" cy="168503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598498B-F69A-4A86-9DBB-85A26AD86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89099"/>
              </p:ext>
            </p:extLst>
          </p:nvPr>
        </p:nvGraphicFramePr>
        <p:xfrm>
          <a:off x="7164288" y="2139702"/>
          <a:ext cx="1646701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01">
                  <a:extLst>
                    <a:ext uri="{9D8B030D-6E8A-4147-A177-3AD203B41FA5}">
                      <a16:colId xmlns="" xmlns:a16="http://schemas.microsoft.com/office/drawing/2014/main" val="3626919009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Краеведение,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технология,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изобразительное искусство,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70331823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9DEFD9-E1DD-4B4A-BF32-D46A927414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903898"/>
            <a:ext cx="1993970" cy="100890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5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http://school329.spb.ru/images/%D0%9B%D0%B8%D1%86%D0%B5%D0%B9.jpg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20" name="Рисунок 19" descr="ИМЦ Невского района Санкт-Петербурга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014411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B36A9C1-2E74-4C80-8863-79C8980B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583668" y="3363838"/>
            <a:ext cx="2245179" cy="1512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 проекта -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мультимедийный продукт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4778271" cy="1908211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Темы проектных 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электронной книги «100-летие Невского района» с помощью программного обеспечения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3</a:t>
            </a:r>
            <a:r>
              <a:rPr lang="en-US" dirty="0" smtClean="0"/>
              <a:t>D</a:t>
            </a:r>
            <a:r>
              <a:rPr lang="ru-RU" dirty="0" smtClean="0"/>
              <a:t>-анимационного фильма «Репка»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видеоролика по истории семьи с помощью киностудии </a:t>
            </a:r>
            <a:r>
              <a:rPr lang="en-US" dirty="0" smtClean="0"/>
              <a:t>Windows Live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анимационного фильма «Правила дорожного движения»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слайд-шоу по сюжетам японской </a:t>
            </a:r>
            <a:r>
              <a:rPr lang="ru-RU" dirty="0" err="1" smtClean="0"/>
              <a:t>манги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интерактивной игры «Невская застава» на основе триггеров в приложении </a:t>
            </a:r>
            <a:r>
              <a:rPr lang="en-US" dirty="0" smtClean="0"/>
              <a:t>Power Point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«Разработка игры – путешествия «Всемирное наследие» на основе триггеров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«Разработка 3</a:t>
            </a:r>
            <a:r>
              <a:rPr lang="en-US" dirty="0"/>
              <a:t>D-</a:t>
            </a:r>
            <a:r>
              <a:rPr lang="ru-RU" dirty="0"/>
              <a:t>энциклопедии «Великие информатики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Малоизвестные памятники Великой Отечественной воны Невского района</a:t>
            </a:r>
            <a:endParaRPr lang="en-US" dirty="0" smtClean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584974"/>
              </p:ext>
            </p:extLst>
          </p:nvPr>
        </p:nvGraphicFramePr>
        <p:xfrm>
          <a:off x="6660232" y="1275606"/>
          <a:ext cx="2194215" cy="11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Электронная книга, интерактивная игра, видеоролик,</a:t>
                      </a:r>
                      <a:r>
                        <a:rPr lang="ru-RU" sz="1400" baseline="0" dirty="0" smtClean="0"/>
                        <a:t> слайд-шоу, анимация, 3</a:t>
                      </a:r>
                      <a:r>
                        <a:rPr lang="en-US" sz="1400" baseline="0" dirty="0" smtClean="0"/>
                        <a:t>D</a:t>
                      </a:r>
                      <a:r>
                        <a:rPr lang="ru-RU" sz="1400" baseline="0" dirty="0" smtClean="0"/>
                        <a:t>-проекты</a:t>
                      </a:r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414" y="2442933"/>
            <a:ext cx="1290444" cy="14757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63A29DF-FADB-4046-A96B-E832D5063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2848893" y="3863884"/>
            <a:ext cx="1651099" cy="1091807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3913F1DE-1083-4994-9E72-BD52D8C8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67229" y="3855217"/>
            <a:ext cx="1980220" cy="10949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133" y="2370842"/>
            <a:ext cx="1012510" cy="1211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028" y="145725"/>
            <a:ext cx="954402" cy="1063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634" y="164932"/>
            <a:ext cx="796103" cy="970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149" y="2908690"/>
            <a:ext cx="1780459" cy="1323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30" y="3663646"/>
            <a:ext cx="1728192" cy="12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7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C7B9F5-FA42-4D70-9788-BB59BB88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«Создание видеролика по истории семьи с помощью киностудии </a:t>
            </a:r>
            <a:r>
              <a:rPr lang="en-US" dirty="0"/>
              <a:t>W</a:t>
            </a:r>
            <a:r>
              <a:rPr lang="ru-RU" dirty="0"/>
              <a:t>indows </a:t>
            </a:r>
            <a:r>
              <a:rPr lang="en-US" dirty="0"/>
              <a:t>L</a:t>
            </a:r>
            <a:r>
              <a:rPr lang="ru-RU" dirty="0"/>
              <a:t>ive»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4309599-0445-4221-B3B6-6865BEB31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36195"/>
              </p:ext>
            </p:extLst>
          </p:nvPr>
        </p:nvGraphicFramePr>
        <p:xfrm>
          <a:off x="5688124" y="1311610"/>
          <a:ext cx="3038889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889">
                  <a:extLst>
                    <a:ext uri="{9D8B030D-6E8A-4147-A177-3AD203B41FA5}">
                      <a16:colId xmlns="" xmlns:a16="http://schemas.microsoft.com/office/drawing/2014/main" val="3822220076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58313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10F72B-3CA0-402C-AE2C-5B70FA412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743908" y="1239602"/>
            <a:ext cx="1728192" cy="20876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3A29DF-FADB-4046-A96B-E832D5063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580112" y="3615866"/>
            <a:ext cx="1959907" cy="12960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EDE4EE-DE23-4C1F-8655-0564192C9C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547664" y="1491630"/>
            <a:ext cx="1935197" cy="13456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5C93507-415E-437C-9A0D-E0F43E349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2879812" y="2715766"/>
            <a:ext cx="1495064" cy="11533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96E1AF3-9A50-4BEE-A1B3-EB818AEDB3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4391980" y="3435846"/>
            <a:ext cx="1567435" cy="11106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23907E-0EBA-4D8B-9F48-C72E5C4CAD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7164288" y="2895786"/>
            <a:ext cx="1526615" cy="10886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B36A9C1-2E74-4C80-8863-79C8980BE1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1583668" y="3363838"/>
            <a:ext cx="2245179" cy="1512512"/>
          </a:xfrm>
          <a:prstGeom prst="rect">
            <a:avLst/>
          </a:prstGeom>
        </p:spPr>
      </p:pic>
      <p:grpSp>
        <p:nvGrpSpPr>
          <p:cNvPr id="14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://school329.spb.ru/images/%D0%9B%D0%B8%D1%86%D0%B5%D0%B9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9" name="Рисунок 18" descr="ИМЦ Невского района Санкт-Петербурга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59290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«Создание интерактивной игры «Невская застава» на основе триггеров приложения </a:t>
            </a:r>
            <a:r>
              <a:rPr lang="en-US" dirty="0"/>
              <a:t>P</a:t>
            </a:r>
            <a:r>
              <a:rPr lang="ru-RU" dirty="0"/>
              <a:t>ower</a:t>
            </a:r>
            <a:r>
              <a:rPr lang="en-US" dirty="0"/>
              <a:t>P</a:t>
            </a:r>
            <a:r>
              <a:rPr lang="ru-RU" dirty="0"/>
              <a:t>oint»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449019"/>
              </p:ext>
            </p:extLst>
          </p:nvPr>
        </p:nvGraphicFramePr>
        <p:xfrm>
          <a:off x="6660232" y="1275606"/>
          <a:ext cx="2194215" cy="155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55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Краеведение,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история,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информатика,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3913F1DE-1083-4994-9E72-BD52D8C8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99642"/>
            <a:ext cx="3024336" cy="1672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1B26FA30-4F3D-46BA-B7F6-A3647C38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3507854"/>
            <a:ext cx="2642651" cy="14572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2AB13FAF-C30C-4A3F-90AB-70AA51DE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0172" y="3039802"/>
            <a:ext cx="2665658" cy="14572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0B574818-2A63-4549-9BE1-7FEF86CB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7924" y="1239602"/>
            <a:ext cx="2592059" cy="14581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2DBD9E09-4A34-4D8A-9C5C-6890BD4D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47964" y="3615866"/>
            <a:ext cx="1778938" cy="98586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4325791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 проекта -  продукт 3</a:t>
            </a:r>
            <a:r>
              <a:rPr lang="en-US" dirty="0" smtClean="0"/>
              <a:t>D</a:t>
            </a:r>
            <a:r>
              <a:rPr lang="ru-RU" dirty="0" smtClean="0"/>
              <a:t>-моделирования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3995661" cy="17641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Темы проектных 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Дизайнерский проект «Мой дом – красивая комната»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Школа будущего – Бионика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«Умный браслет»</a:t>
            </a:r>
          </a:p>
          <a:p>
            <a:pPr marL="285750" indent="-285750">
              <a:buFontTx/>
              <a:buChar char="-"/>
            </a:pPr>
            <a:r>
              <a:rPr lang="ru-RU" dirty="0"/>
              <a:t>«</a:t>
            </a:r>
            <a:r>
              <a:rPr lang="ru-RU" dirty="0" smtClean="0"/>
              <a:t>Ракета-модель </a:t>
            </a:r>
            <a:r>
              <a:rPr lang="ru-RU" dirty="0" err="1" smtClean="0"/>
              <a:t>Китахара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/>
              <a:t>«</a:t>
            </a:r>
            <a:r>
              <a:rPr lang="ru-RU" dirty="0" smtClean="0"/>
              <a:t>Рука-манипулятор»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075641"/>
              </p:ext>
            </p:extLst>
          </p:nvPr>
        </p:nvGraphicFramePr>
        <p:xfrm>
          <a:off x="6660232" y="1275606"/>
          <a:ext cx="2194215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Прототипирование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3D-</a:t>
                      </a:r>
                      <a:r>
                        <a:rPr lang="ru-RU" sz="1400" dirty="0" smtClean="0"/>
                        <a:t>моделирование,</a:t>
                      </a:r>
                      <a:r>
                        <a:rPr lang="ru-RU" sz="1400" baseline="0" dirty="0" smtClean="0"/>
                        <a:t> программирование</a:t>
                      </a:r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79" y="2724272"/>
            <a:ext cx="1682974" cy="1261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067" y="1793869"/>
            <a:ext cx="1077736" cy="1322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948" y="2674800"/>
            <a:ext cx="1203014" cy="802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479" y="4081676"/>
            <a:ext cx="1588660" cy="794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658" y="3900504"/>
            <a:ext cx="1532932" cy="9755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401" y="2986736"/>
            <a:ext cx="792088" cy="1224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3" y="3340063"/>
            <a:ext cx="1430207" cy="929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881" y="3956481"/>
            <a:ext cx="1244847" cy="1154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31" y="3180802"/>
            <a:ext cx="942138" cy="9421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18" y="4260108"/>
            <a:ext cx="1274801" cy="7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59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 проекта -  продукт </a:t>
            </a:r>
            <a:r>
              <a:rPr lang="ru-RU" dirty="0" smtClean="0"/>
              <a:t>программирования, робототехники </a:t>
            </a:r>
            <a:r>
              <a:rPr lang="ru-RU" dirty="0" smtClean="0"/>
              <a:t>и </a:t>
            </a:r>
            <a:r>
              <a:rPr lang="ru-RU" dirty="0" err="1" smtClean="0"/>
              <a:t>сайтостроения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869" y="1311610"/>
            <a:ext cx="4540295" cy="2188387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Темы проектных 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Предсказательная нейронная сеть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классификатора изображений на основе алгоритмов </a:t>
            </a:r>
            <a:r>
              <a:rPr lang="ru-RU" dirty="0" err="1" smtClean="0"/>
              <a:t>свёрточных</a:t>
            </a:r>
            <a:r>
              <a:rPr lang="ru-RU" dirty="0" smtClean="0"/>
              <a:t> нейронных сетей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Блокчейн в образовании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сайта «Искусственные спутники Земли»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сайта «Спасем мир вместе»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сайта-</a:t>
            </a:r>
            <a:r>
              <a:rPr lang="ru-RU" dirty="0" err="1" smtClean="0"/>
              <a:t>демонстрирущего</a:t>
            </a:r>
            <a:r>
              <a:rPr lang="ru-RU" dirty="0" smtClean="0"/>
              <a:t> возможности и перспективы </a:t>
            </a:r>
            <a:r>
              <a:rPr lang="en-US" dirty="0" smtClean="0"/>
              <a:t>3D</a:t>
            </a:r>
            <a:r>
              <a:rPr lang="ru-RU" dirty="0" smtClean="0"/>
              <a:t>-графики, создание мультфильма с ее применением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Система тестирования по теме «Производная»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Программа-ассистент школьника (чат-бот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Интерактивный робот-разносчик угощений </a:t>
            </a:r>
            <a:r>
              <a:rPr lang="ru-RU" dirty="0" smtClean="0"/>
              <a:t>на </a:t>
            </a:r>
            <a:r>
              <a:rPr lang="ru-RU" dirty="0"/>
              <a:t>базе конструктора </a:t>
            </a:r>
            <a:r>
              <a:rPr lang="en-US" dirty="0" smtClean="0"/>
              <a:t>LEGO </a:t>
            </a:r>
            <a:r>
              <a:rPr lang="en-US" dirty="0"/>
              <a:t>MINDSTORMS Education</a:t>
            </a:r>
            <a:r>
              <a:rPr lang="ru-RU" dirty="0"/>
              <a:t> </a:t>
            </a:r>
            <a:r>
              <a:rPr lang="ru-RU" dirty="0" smtClean="0"/>
              <a:t>9797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Компьютерное моделирование орнамента для </a:t>
            </a:r>
            <a:r>
              <a:rPr lang="en-US" dirty="0" err="1" smtClean="0"/>
              <a:t>digitalprint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b="1" dirty="0" smtClean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84797"/>
              </p:ext>
            </p:extLst>
          </p:nvPr>
        </p:nvGraphicFramePr>
        <p:xfrm>
          <a:off x="6660232" y="1275606"/>
          <a:ext cx="2194215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Программа,</a:t>
                      </a:r>
                      <a:r>
                        <a:rPr lang="ru-RU" sz="1400" baseline="0" dirty="0" smtClean="0"/>
                        <a:t> интерактивный тест, нейронная сеть, чат-бот, сайт</a:t>
                      </a:r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427734"/>
            <a:ext cx="1692188" cy="1476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644" y="3165816"/>
            <a:ext cx="2376264" cy="1080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62" y="3499997"/>
            <a:ext cx="2752986" cy="154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702492"/>
            <a:ext cx="2393077" cy="1346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751" y="1351181"/>
            <a:ext cx="1268481" cy="1778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967" y="3888980"/>
            <a:ext cx="1545377" cy="1137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62637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 проекта -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1"/>
            <a:ext cx="4778271" cy="1728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Темы проектных 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«Можно ли быть Левшой в современном мире»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Нейронные сети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Нанотехнологии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Влияние компьютера на здоровье человека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Киберпреступность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Многоразовая транспортная космическая система «Буран» – перспективы применения</a:t>
            </a:r>
            <a:endParaRPr lang="en-US" dirty="0" smtClean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088957"/>
              </p:ext>
            </p:extLst>
          </p:nvPr>
        </p:nvGraphicFramePr>
        <p:xfrm>
          <a:off x="6660232" y="1275606"/>
          <a:ext cx="2194215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Реферат, исследовательская работа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999" y="3283001"/>
            <a:ext cx="1820812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734" y="2278115"/>
            <a:ext cx="1734084" cy="1300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263" y="3651871"/>
            <a:ext cx="2252171" cy="1286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947" y="3794140"/>
            <a:ext cx="2186351" cy="1240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913" y="3039803"/>
            <a:ext cx="2038640" cy="1174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818" y="3662513"/>
            <a:ext cx="1701751" cy="1276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292" y="159481"/>
            <a:ext cx="1515563" cy="8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079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404E1-1426-4774-A805-D6D45140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0"/>
            <a:ext cx="7199262" cy="977900"/>
          </a:xfrm>
        </p:spPr>
        <p:txBody>
          <a:bodyPr>
            <a:normAutofit/>
          </a:bodyPr>
          <a:lstStyle/>
          <a:p>
            <a:r>
              <a:rPr lang="ru-RU" dirty="0" smtClean="0"/>
              <a:t>«Многоразовая транспортная космическая система «Буран» перспективы применения»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DFDF7CB-51D8-4307-91B3-2FE3E3802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21100"/>
              </p:ext>
            </p:extLst>
          </p:nvPr>
        </p:nvGraphicFramePr>
        <p:xfrm>
          <a:off x="6840252" y="1275606"/>
          <a:ext cx="1838587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587">
                  <a:extLst>
                    <a:ext uri="{9D8B030D-6E8A-4147-A177-3AD203B41FA5}">
                      <a16:colId xmlns="" xmlns:a16="http://schemas.microsoft.com/office/drawing/2014/main" val="3449113603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физика,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91362858"/>
                  </a:ext>
                </a:extLst>
              </a:tr>
            </a:tbl>
          </a:graphicData>
        </a:graphic>
      </p:graphicFrame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3D3F6417-4EE5-4B09-8BA3-B05C0C7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3" name="Picture 5" descr="20181028_223419">
            <a:extLst>
              <a:ext uri="{FF2B5EF4-FFF2-40B4-BE49-F238E27FC236}">
                <a16:creationId xmlns="" xmlns:a16="http://schemas.microsoft.com/office/drawing/2014/main" id="{CBA66C47-60B5-4349-A51F-35E8535C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1443257"/>
            <a:ext cx="1488706" cy="19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AE2BB6-7AF6-4D88-9835-38310403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347613"/>
            <a:ext cx="2010988" cy="2304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078" y="3488358"/>
            <a:ext cx="1942944" cy="1092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949" y="2882306"/>
            <a:ext cx="1764890" cy="9855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3956030"/>
            <a:ext cx="1802476" cy="10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288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ABA6DB-46FB-4455-B325-E8749759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95486"/>
            <a:ext cx="7524837" cy="977900"/>
          </a:xfrm>
        </p:spPr>
        <p:txBody>
          <a:bodyPr>
            <a:normAutofit/>
          </a:bodyPr>
          <a:lstStyle/>
          <a:p>
            <a:r>
              <a:rPr lang="ru-RU" dirty="0"/>
              <a:t>«Можно ли быть Левшой в современном мире?»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4BF563D3-544F-473B-BB54-10770E276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93744"/>
              </p:ext>
            </p:extLst>
          </p:nvPr>
        </p:nvGraphicFramePr>
        <p:xfrm>
          <a:off x="6957391" y="1868660"/>
          <a:ext cx="1764196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="" xmlns:a16="http://schemas.microsoft.com/office/drawing/2014/main" val="80361600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литература,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437746002"/>
                  </a:ext>
                </a:extLst>
              </a:tr>
            </a:tbl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904B70AD-2F7C-48AB-B6DC-895BD3129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449849"/>
              </p:ext>
            </p:extLst>
          </p:nvPr>
        </p:nvGraphicFramePr>
        <p:xfrm>
          <a:off x="6516216" y="1275606"/>
          <a:ext cx="2338181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181">
                  <a:extLst>
                    <a:ext uri="{9D8B030D-6E8A-4147-A177-3AD203B41FA5}">
                      <a16:colId xmlns="" xmlns:a16="http://schemas.microsoft.com/office/drawing/2014/main" val="352545151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2787140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F8E40D-49E1-4EB9-8F66-92B29A99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619672" y="2247714"/>
            <a:ext cx="2185455" cy="16392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F60F28-48AC-4D81-8107-7428077ED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843808" y="3651870"/>
            <a:ext cx="1722665" cy="1261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43D626-28C3-4CE1-AE10-2A1A4B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040052" y="1347614"/>
            <a:ext cx="1445767" cy="1072112"/>
          </a:xfrm>
          <a:prstGeom prst="rect">
            <a:avLst/>
          </a:prstGeom>
        </p:spPr>
      </p:pic>
      <p:pic>
        <p:nvPicPr>
          <p:cNvPr id="9" name="Picture 2" descr="https://im0-tub-ru.yandex.net/i?id=1ffc7e483c1a5e50c886e49ddefe3ea6-l&amp;n=13">
            <a:extLst>
              <a:ext uri="{FF2B5EF4-FFF2-40B4-BE49-F238E27FC236}">
                <a16:creationId xmlns="" xmlns:a16="http://schemas.microsoft.com/office/drawing/2014/main" id="{DA62C84F-2C1B-4A7C-AAAE-28D25812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4166" y="1332603"/>
            <a:ext cx="1722665" cy="1072112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98abefe5d44cfb2278505faacb46fed5-l&amp;n=13">
            <a:extLst>
              <a:ext uri="{FF2B5EF4-FFF2-40B4-BE49-F238E27FC236}">
                <a16:creationId xmlns="" xmlns:a16="http://schemas.microsoft.com/office/drawing/2014/main" id="{644718B3-9A6E-4B4F-9F30-27A95B0C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679762"/>
            <a:ext cx="2412268" cy="1268853"/>
          </a:xfrm>
          <a:prstGeom prst="rect">
            <a:avLst/>
          </a:prstGeom>
          <a:noFill/>
        </p:spPr>
      </p:pic>
      <p:pic>
        <p:nvPicPr>
          <p:cNvPr id="11" name="Рисунок 10" descr="E:\проекты 9 класс 2019\Лариоонов_Галкаченко\IMG_20190320_121304.jpg">
            <a:extLst>
              <a:ext uri="{FF2B5EF4-FFF2-40B4-BE49-F238E27FC236}">
                <a16:creationId xmlns="" xmlns:a16="http://schemas.microsoft.com/office/drawing/2014/main" id="{F44EECAB-376E-488B-8399-DDC812247118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68044" y="4155926"/>
            <a:ext cx="2526314" cy="7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20190320_083128.jpg">
            <a:extLst>
              <a:ext uri="{FF2B5EF4-FFF2-40B4-BE49-F238E27FC236}">
                <a16:creationId xmlns="" xmlns:a16="http://schemas.microsoft.com/office/drawing/2014/main" id="{954F216B-4D13-4D22-B309-84E6A5DCD563}"/>
              </a:ext>
            </a:extLst>
          </p:cNvPr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7704348" y="4155926"/>
            <a:ext cx="1208315" cy="765465"/>
          </a:xfrm>
          <a:prstGeom prst="rect">
            <a:avLst/>
          </a:prstGeom>
        </p:spPr>
      </p:pic>
      <p:grpSp>
        <p:nvGrpSpPr>
          <p:cNvPr id="14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http://school329.spb.ru/images/%D0%9B%D0%B8%D1%86%D0%B5%D0%B9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9" name="Рисунок 18" descr="ИМЦ Невского района Санкт-Петербурга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046881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Межпредметная интеграция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051720" y="1167594"/>
          <a:ext cx="6948772" cy="397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0" y="0"/>
            <a:ext cx="1367644" cy="5143500"/>
            <a:chOff x="0" y="0"/>
            <a:chExt cx="1367644" cy="5143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http://school329.spb.ru/images/%D0%9B%D0%B8%D1%86%D0%B5%D0%B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0" name="Рисунок 9" descr="ИМЦ Невского района Санкт-Петербурга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 проекта - </a:t>
            </a:r>
            <a:r>
              <a:rPr lang="ru-RU" dirty="0" smtClean="0"/>
              <a:t>материальный объект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4891970" cy="205222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Темы проектных 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макета многоразовой транспортной космической системы «Буран»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Рукописная, печатная, электронная – создание </a:t>
            </a:r>
            <a:r>
              <a:rPr lang="ru-RU" dirty="0"/>
              <a:t>к</a:t>
            </a:r>
            <a:r>
              <a:rPr lang="ru-RU" dirty="0" smtClean="0"/>
              <a:t>ниги «Невская застава»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Выполнение батика по творчеству Ольги Берггольц для школьного музея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Выполнение батика «Школы блокадного Ленинграда»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Батик «Подарок для мамы», «Подарок для папы» (фартуки)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Современные технологии для создания скатерти к новогоднему столу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Выполнение изделия «Чудо-сапоги», Техника выполнения стелек-тапочек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Техника изготовления авторской куклы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Техника изготовления брелоков для ключей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353623"/>
              </p:ext>
            </p:extLst>
          </p:nvPr>
        </p:nvGraphicFramePr>
        <p:xfrm>
          <a:off x="6660232" y="1275606"/>
          <a:ext cx="2194215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Поиск</a:t>
                      </a:r>
                      <a:r>
                        <a:rPr lang="ru-RU" sz="1400" baseline="0" dirty="0" smtClean="0"/>
                        <a:t> информации – представление информации в формате материального объекта</a:t>
                      </a:r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Рисунок 586" descr="C:\Users\Учитель\AppData\Local\Microsoft\Windows\Temporary Internet Files\Content.Word\IMG_20180419_104329.jpg">
            <a:extLst>
              <a:ext uri="{FF2B5EF4-FFF2-40B4-BE49-F238E27FC236}">
                <a16:creationId xmlns="" xmlns:a16="http://schemas.microsoft.com/office/drawing/2014/main" id="{33E5C570-4218-489A-85F1-C5A4B6B0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21" y="2953347"/>
            <a:ext cx="863983" cy="113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MG_20181104_192546">
            <a:extLst>
              <a:ext uri="{FF2B5EF4-FFF2-40B4-BE49-F238E27FC236}">
                <a16:creationId xmlns="" xmlns:a16="http://schemas.microsoft.com/office/drawing/2014/main" id="{F15D1151-3B3C-41EA-8001-52A5E077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860" y="3497450"/>
            <a:ext cx="1296886" cy="97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5\Desktop\БАТИК\20170219_195721.jpg">
            <a:extLst>
              <a:ext uri="{FF2B5EF4-FFF2-40B4-BE49-F238E27FC236}">
                <a16:creationId xmlns="" xmlns:a16="http://schemas.microsoft.com/office/drawing/2014/main" id="{4CE4857C-FB0F-4F61-9C85-7E4C9E37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>
            <a:off x="3098215" y="3218714"/>
            <a:ext cx="699194" cy="16490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F17B5F6-852B-4F55-BE3E-F40B667BAF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6302221" y="2853698"/>
            <a:ext cx="1379924" cy="1020277"/>
          </a:xfrm>
          <a:prstGeom prst="rect">
            <a:avLst/>
          </a:prstGeom>
        </p:spPr>
      </p:pic>
      <p:pic>
        <p:nvPicPr>
          <p:cNvPr id="19" name="Picture 2" descr="C:\Users\Администратор\Desktop\2018-2019\ФОТОГРАФИИ С ТЕЛЕФОНА\Конкурс антикоррупция\IMG_20181016_11475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373" y="3334764"/>
            <a:ext cx="774136" cy="1514614"/>
          </a:xfrm>
          <a:prstGeom prst="rect">
            <a:avLst/>
          </a:prstGeom>
          <a:noFill/>
        </p:spPr>
      </p:pic>
      <p:pic>
        <p:nvPicPr>
          <p:cNvPr id="20" name="Рисунок 19" descr="IMG_20201114_124058.jpg">
            <a:extLst>
              <a:ext uri="{FF2B5EF4-FFF2-40B4-BE49-F238E27FC236}">
                <a16:creationId xmlns="" xmlns:a16="http://schemas.microsoft.com/office/drawing/2014/main" id="{BFDE020C-0977-4D3D-9935-6B8C89716D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09" y="3543857"/>
            <a:ext cx="600840" cy="801120"/>
          </a:xfrm>
          <a:prstGeom prst="rect">
            <a:avLst/>
          </a:prstGeom>
        </p:spPr>
      </p:pic>
      <p:pic>
        <p:nvPicPr>
          <p:cNvPr id="21" name="Рисунок 20" descr="IMG_20201114_125633.jpg">
            <a:extLst>
              <a:ext uri="{FF2B5EF4-FFF2-40B4-BE49-F238E27FC236}">
                <a16:creationId xmlns="" xmlns:a16="http://schemas.microsoft.com/office/drawing/2014/main" id="{2210D2FE-740F-46C7-A21E-2CFA731AF1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72" y="4045240"/>
            <a:ext cx="1240637" cy="930478"/>
          </a:xfrm>
          <a:prstGeom prst="rect">
            <a:avLst/>
          </a:prstGeom>
        </p:spPr>
      </p:pic>
      <p:pic>
        <p:nvPicPr>
          <p:cNvPr id="22" name="Содержимое 3" descr="IMG_20201114_131250.jpg">
            <a:extLst>
              <a:ext uri="{FF2B5EF4-FFF2-40B4-BE49-F238E27FC236}">
                <a16:creationId xmlns="" xmlns:a16="http://schemas.microsoft.com/office/drawing/2014/main" id="{A1E23E99-79B5-42CF-BA64-0F89BC4D835B}"/>
              </a:ext>
            </a:extLst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89021" y="3975577"/>
            <a:ext cx="1318455" cy="988841"/>
          </a:xfrm>
          <a:prstGeom prst="rect">
            <a:avLst/>
          </a:prstGeom>
        </p:spPr>
      </p:pic>
      <p:pic>
        <p:nvPicPr>
          <p:cNvPr id="23" name="Picture 2" descr="C:\Users\Администратор\Desktop\технология 2020\Лавринович Диана скатерть\IMG_20201114_131714.jpg">
            <a:extLst>
              <a:ext uri="{FF2B5EF4-FFF2-40B4-BE49-F238E27FC236}">
                <a16:creationId xmlns="" xmlns:a16="http://schemas.microsoft.com/office/drawing/2014/main" id="{7E55E366-D8B0-46A9-8D2E-89132337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12360" y="2768362"/>
            <a:ext cx="1131521" cy="150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28662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404E1-1426-4774-A805-D6D45140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0"/>
            <a:ext cx="7199262" cy="977900"/>
          </a:xfrm>
        </p:spPr>
        <p:txBody>
          <a:bodyPr>
            <a:normAutofit/>
          </a:bodyPr>
          <a:lstStyle/>
          <a:p>
            <a:r>
              <a:rPr lang="ru-RU" dirty="0"/>
              <a:t>«Создание макета многоразовой транспортной космической системы «Буран»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DFDF7CB-51D8-4307-91B3-2FE3E3802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21100"/>
              </p:ext>
            </p:extLst>
          </p:nvPr>
        </p:nvGraphicFramePr>
        <p:xfrm>
          <a:off x="6840252" y="1275606"/>
          <a:ext cx="1838587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587">
                  <a:extLst>
                    <a:ext uri="{9D8B030D-6E8A-4147-A177-3AD203B41FA5}">
                      <a16:colId xmlns="" xmlns:a16="http://schemas.microsoft.com/office/drawing/2014/main" val="3449113603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физика,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9136285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EECEDD-97A0-49F5-9B83-2E0238F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807804" y="2607754"/>
            <a:ext cx="2410101" cy="2171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0C992B-5E71-4903-8EA3-CEC6A3FF42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619672" y="3471850"/>
            <a:ext cx="1085991" cy="1454603"/>
          </a:xfrm>
          <a:prstGeom prst="rect">
            <a:avLst/>
          </a:prstGeom>
        </p:spPr>
      </p:pic>
      <p:pic>
        <p:nvPicPr>
          <p:cNvPr id="22531" name="Рисунок 586" descr="C:\Users\Учитель\AppData\Local\Microsoft\Windows\Temporary Internet Files\Content.Word\IMG_20180419_104329.jpg">
            <a:extLst>
              <a:ext uri="{FF2B5EF4-FFF2-40B4-BE49-F238E27FC236}">
                <a16:creationId xmlns="" xmlns:a16="http://schemas.microsoft.com/office/drawing/2014/main" id="{33E5C570-4218-489A-85F1-C5A4B6B0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692" y="1059582"/>
            <a:ext cx="1656184" cy="21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85" descr="C:\Users\Учитель\AppData\Local\Microsoft\Windows\Temporary Internet Files\Content.Word\IMG_20180419_104302.jpg">
            <a:extLst>
              <a:ext uri="{FF2B5EF4-FFF2-40B4-BE49-F238E27FC236}">
                <a16:creationId xmlns="" xmlns:a16="http://schemas.microsoft.com/office/drawing/2014/main" id="{EA26232C-D459-42DF-9F05-1FEC7A9D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003798"/>
            <a:ext cx="1779304" cy="13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3D3F6417-4EE5-4B09-8BA3-B05C0C7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3" name="Picture 5" descr="20181028_223419">
            <a:extLst>
              <a:ext uri="{FF2B5EF4-FFF2-40B4-BE49-F238E27FC236}">
                <a16:creationId xmlns="" xmlns:a16="http://schemas.microsoft.com/office/drawing/2014/main" id="{CBA66C47-60B5-4349-A51F-35E8535C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281" y="3144155"/>
            <a:ext cx="1092662" cy="14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AE2BB6-7AF6-4D88-9835-38310403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5" name="Picture 7" descr="20181028_223237">
            <a:extLst>
              <a:ext uri="{FF2B5EF4-FFF2-40B4-BE49-F238E27FC236}">
                <a16:creationId xmlns="" xmlns:a16="http://schemas.microsoft.com/office/drawing/2014/main" id="{3B18DFCD-788A-4241-AD6E-7ABB46D3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19622"/>
            <a:ext cx="1279299" cy="17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1559664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2C049C-EF7C-4411-A011-A9D635AD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60" y="0"/>
            <a:ext cx="7101662" cy="1162776"/>
          </a:xfrm>
        </p:spPr>
        <p:txBody>
          <a:bodyPr>
            <a:normAutofit fontScale="90000"/>
          </a:bodyPr>
          <a:lstStyle/>
          <a:p>
            <a:r>
              <a:rPr lang="ru-RU" dirty="0"/>
              <a:t>«Рукописная, печатная, электронная - создание книги "Невская застава" к 100-летию Невского района Санкт-Петербурга»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2039D37-9FF6-4B46-B495-F94F0466C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78976"/>
              </p:ext>
            </p:extLst>
          </p:nvPr>
        </p:nvGraphicFramePr>
        <p:xfrm>
          <a:off x="5796136" y="1383618"/>
          <a:ext cx="3001618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618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30CCEB03-9929-471A-847D-3265EB2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65" y="174457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4337" name="Picture 1" descr="IMG_20181104_192114">
            <a:extLst>
              <a:ext uri="{FF2B5EF4-FFF2-40B4-BE49-F238E27FC236}">
                <a16:creationId xmlns="" xmlns:a16="http://schemas.microsoft.com/office/drawing/2014/main" id="{7258922D-3463-4D2E-B8E0-5DEEF3EF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363838"/>
            <a:ext cx="1666190" cy="12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MG_20181104_192546">
            <a:extLst>
              <a:ext uri="{FF2B5EF4-FFF2-40B4-BE49-F238E27FC236}">
                <a16:creationId xmlns="" xmlns:a16="http://schemas.microsoft.com/office/drawing/2014/main" id="{F15D1151-3B3C-41EA-8001-52A5E077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48" y="1455626"/>
            <a:ext cx="1609463" cy="120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G_20181109_145113">
            <a:extLst>
              <a:ext uri="{FF2B5EF4-FFF2-40B4-BE49-F238E27FC236}">
                <a16:creationId xmlns="" xmlns:a16="http://schemas.microsoft.com/office/drawing/2014/main" id="{559350B3-A275-4AE6-9F25-676F1645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11610"/>
            <a:ext cx="2345621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F83E87-73F6-43CD-887B-47F7E6524E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256076" y="2931790"/>
            <a:ext cx="3430192" cy="1293770"/>
          </a:xfrm>
          <a:prstGeom prst="rect">
            <a:avLst/>
          </a:prstGeom>
        </p:spPr>
      </p:pic>
      <p:pic>
        <p:nvPicPr>
          <p:cNvPr id="14340" name="Picture 4" descr="IMG_20181104_192719">
            <a:extLst>
              <a:ext uri="{FF2B5EF4-FFF2-40B4-BE49-F238E27FC236}">
                <a16:creationId xmlns="" xmlns:a16="http://schemas.microsoft.com/office/drawing/2014/main" id="{A3CD2E24-FD2D-4365-B114-83B503F1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3291830"/>
            <a:ext cx="1166194" cy="15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://school329.spb.ru/images/%D0%9B%D0%B8%D1%86%D0%B5%D0%B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7" name="Рисунок 16" descr="ИМЦ Невского района Санкт-Петербурга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041789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51BAE-E545-4BE6-BFBD-32D2049A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«Выполнение батика по творчеству Ольги Берггольц для школьного музея»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4AA29F9-CFE8-4451-8397-7BF3C1451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21859"/>
              </p:ext>
            </p:extLst>
          </p:nvPr>
        </p:nvGraphicFramePr>
        <p:xfrm>
          <a:off x="6768244" y="1347614"/>
          <a:ext cx="2124236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pic>
        <p:nvPicPr>
          <p:cNvPr id="6" name="Рисунок 5" descr="C:\Users\5\Desktop\БАТИК\20170219_195721.jpg">
            <a:extLst>
              <a:ext uri="{FF2B5EF4-FFF2-40B4-BE49-F238E27FC236}">
                <a16:creationId xmlns="" xmlns:a16="http://schemas.microsoft.com/office/drawing/2014/main" id="{4CE4857C-FB0F-4F61-9C85-7E4C9E37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3599892" y="1275606"/>
            <a:ext cx="1533120" cy="36158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2" descr="C:\Users\5\Desktop\БАТИК\20170219_195750.jpg">
            <a:extLst>
              <a:ext uri="{FF2B5EF4-FFF2-40B4-BE49-F238E27FC236}">
                <a16:creationId xmlns="" xmlns:a16="http://schemas.microsoft.com/office/drawing/2014/main" id="{9376F59F-7529-4BA2-BEF6-386247BC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1655676" y="1275606"/>
            <a:ext cx="1620723" cy="37299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 descr="C:\Users\teacher\AppData\Local\Temp\20180120_141237.jpg">
            <a:extLst>
              <a:ext uri="{FF2B5EF4-FFF2-40B4-BE49-F238E27FC236}">
                <a16:creationId xmlns="" xmlns:a16="http://schemas.microsoft.com/office/drawing/2014/main" id="{F05938B9-7843-46C5-B678-A2FCBB21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00092" y="2427734"/>
            <a:ext cx="1385955" cy="245856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0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://school329.spb.ru/images/%D0%9B%D0%B8%D1%86%D0%B5%D0%B9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5" name="Рисунок 14" descr="ИМЦ Невского района Санкт-Петербурга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876439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F3E990-D4B1-4A73-B204-07C61E1C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«Батик «Школы блокадного Ленинграда»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9F9096E-54DA-4DCB-8411-1AF47D78A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25698"/>
              </p:ext>
            </p:extLst>
          </p:nvPr>
        </p:nvGraphicFramePr>
        <p:xfrm>
          <a:off x="6516216" y="1347614"/>
          <a:ext cx="2353089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089">
                  <a:extLst>
                    <a:ext uri="{9D8B030D-6E8A-4147-A177-3AD203B41FA5}">
                      <a16:colId xmlns="" xmlns:a16="http://schemas.microsoft.com/office/drawing/2014/main" val="195337315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576207447"/>
                  </a:ext>
                </a:extLst>
              </a:tr>
            </a:tbl>
          </a:graphicData>
        </a:graphic>
      </p:graphicFrame>
      <p:pic>
        <p:nvPicPr>
          <p:cNvPr id="5" name="Рисунок 24" descr="C:\Users\User.USER-PC\Desktop\батик блокада\20180117_123034(1).jpg">
            <a:extLst>
              <a:ext uri="{FF2B5EF4-FFF2-40B4-BE49-F238E27FC236}">
                <a16:creationId xmlns="" xmlns:a16="http://schemas.microsoft.com/office/drawing/2014/main" id="{7762F5FE-8718-4B4E-8E62-A0126C81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79662"/>
            <a:ext cx="1134835" cy="3127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22" descr="C:\Users\User.USER-PC\Desktop\батик блокада\20180117_123053.jpg">
            <a:extLst>
              <a:ext uri="{FF2B5EF4-FFF2-40B4-BE49-F238E27FC236}">
                <a16:creationId xmlns="" xmlns:a16="http://schemas.microsoft.com/office/drawing/2014/main" id="{7797B10B-3E77-4D54-8C2C-CDF8970E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347614"/>
            <a:ext cx="1810562" cy="12030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4" descr="C:\Users\teacher\AppData\Local\Temp\20180117_123044.jpg">
            <a:extLst>
              <a:ext uri="{FF2B5EF4-FFF2-40B4-BE49-F238E27FC236}">
                <a16:creationId xmlns="" xmlns:a16="http://schemas.microsoft.com/office/drawing/2014/main" id="{F8B55DF7-3D2C-44CE-84B8-181A7670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/>
          <a:stretch>
            <a:fillRect/>
          </a:stretch>
        </p:blipFill>
        <p:spPr bwMode="auto">
          <a:xfrm>
            <a:off x="6804248" y="3255826"/>
            <a:ext cx="2036809" cy="89598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A6D761-B93A-463F-A6B4-DBA0D2D063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820" y="3075806"/>
            <a:ext cx="2534478" cy="1428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EA27E1-7DFF-4BFA-BA6B-52334BCDAF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88" y="1707654"/>
            <a:ext cx="1810562" cy="10206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9A88401-0C13-48E7-BEE8-05CA401FDA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116" y="3975906"/>
            <a:ext cx="1207326" cy="790054"/>
          </a:xfrm>
          <a:prstGeom prst="rect">
            <a:avLst/>
          </a:prstGeom>
        </p:spPr>
      </p:pic>
      <p:grpSp>
        <p:nvGrpSpPr>
          <p:cNvPr id="12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00662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2C28A-7B11-416C-B935-39AD3270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Батик «Подарок для мамы», «Подарок для папы»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17B5F6-852B-4F55-BE3E-F40B667BA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644008" y="1743658"/>
            <a:ext cx="2191292" cy="16201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B16007-A3E3-43B1-A84B-F926C7713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056276" y="2967794"/>
            <a:ext cx="1648546" cy="1218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3101D6-A513-4786-9799-42AA33585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211960" y="3255826"/>
            <a:ext cx="2283660" cy="1679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4746A18-DFC3-40FA-B771-CEA7D688C4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1439652" y="1131590"/>
            <a:ext cx="2934337" cy="2257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3C815A4-3330-4D13-A59C-A5656FCC3A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1799692" y="3543858"/>
            <a:ext cx="1873383" cy="1385126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557306C7-2F1E-4496-8D11-EAECCB51A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025719"/>
              </p:ext>
            </p:extLst>
          </p:nvPr>
        </p:nvGraphicFramePr>
        <p:xfrm>
          <a:off x="6624228" y="1311610"/>
          <a:ext cx="2233820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820">
                  <a:extLst>
                    <a:ext uri="{9D8B030D-6E8A-4147-A177-3AD203B41FA5}">
                      <a16:colId xmlns="" xmlns:a16="http://schemas.microsoft.com/office/drawing/2014/main" val="3285722534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7088881"/>
                  </a:ext>
                </a:extLst>
              </a:tr>
            </a:tbl>
          </a:graphicData>
        </a:graphic>
      </p:graphicFrame>
      <p:grpSp>
        <p:nvGrpSpPr>
          <p:cNvPr id="11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school329.spb.ru/images/%D0%9B%D0%B8%D1%86%D0%B5%D0%B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6" name="Рисунок 15" descr="ИМЦ Невского района Санкт-Петербурга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0119137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2C28A-7B11-416C-B935-39AD3270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Батик «Против коррупции»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557306C7-2F1E-4496-8D11-EAECCB51A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025719"/>
              </p:ext>
            </p:extLst>
          </p:nvPr>
        </p:nvGraphicFramePr>
        <p:xfrm>
          <a:off x="6624228" y="1311610"/>
          <a:ext cx="223382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820">
                  <a:extLst>
                    <a:ext uri="{9D8B030D-6E8A-4147-A177-3AD203B41FA5}">
                      <a16:colId xmlns="" xmlns:a16="http://schemas.microsoft.com/office/drawing/2014/main" val="3285722534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Обществознание, право,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7088881"/>
                  </a:ext>
                </a:extLst>
              </a:tr>
            </a:tbl>
          </a:graphicData>
        </a:graphic>
      </p:graphicFrame>
      <p:grpSp>
        <p:nvGrpSpPr>
          <p:cNvPr id="11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6" name="Рисунок 15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C:\Users\Администратор\Desktop\2018-2019\ФОТОГРАФИИ С ТЕЛЕФОНА\Конкурс антикоррупция\IMG_20181016_1147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87724" y="1203598"/>
            <a:ext cx="1908212" cy="373345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018-2019\ФОТОГРАФИИ С ТЕЛЕФОНА\Конкурс антикоррупция\IMG_20181018_134553.jpg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4968044" y="3003798"/>
            <a:ext cx="2589047" cy="183620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2018-2019\ФОТОГРАФИИ С ТЕЛЕФОНА\Конкурс антикоррупция\IMG_20181016_114524.jpg"/>
          <p:cNvPicPr>
            <a:picLocks noChangeAspect="1" noChangeArrowheads="1"/>
          </p:cNvPicPr>
          <p:nvPr/>
        </p:nvPicPr>
        <p:blipFill>
          <a:blip r:embed="rId7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211960" y="1311610"/>
            <a:ext cx="2159397" cy="14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19137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01432F-BDAE-4D52-A6EC-2FE69C7B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«Выполнение изделия «Чудо-сапоги», «Техника выполнения стелек-тапочек»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0FA236A-2847-450C-9410-C25BC0AA7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687948"/>
              </p:ext>
            </p:extLst>
          </p:nvPr>
        </p:nvGraphicFramePr>
        <p:xfrm>
          <a:off x="6588224" y="1275606"/>
          <a:ext cx="2235291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91">
                  <a:extLst>
                    <a:ext uri="{9D8B030D-6E8A-4147-A177-3AD203B41FA5}">
                      <a16:colId xmlns="" xmlns:a16="http://schemas.microsoft.com/office/drawing/2014/main" val="3513583420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623519"/>
                  </a:ext>
                </a:extLst>
              </a:tr>
            </a:tbl>
          </a:graphicData>
        </a:graphic>
      </p:graphicFrame>
      <p:pic>
        <p:nvPicPr>
          <p:cNvPr id="5" name="Рисунок 4" descr="IMG_20201114_124058.jpg">
            <a:extLst>
              <a:ext uri="{FF2B5EF4-FFF2-40B4-BE49-F238E27FC236}">
                <a16:creationId xmlns="" xmlns:a16="http://schemas.microsoft.com/office/drawing/2014/main" id="{BFDE020C-0977-4D3D-9935-6B8C89716D2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27684" y="1383618"/>
            <a:ext cx="1647906" cy="2197208"/>
          </a:xfrm>
          <a:prstGeom prst="rect">
            <a:avLst/>
          </a:prstGeom>
        </p:spPr>
      </p:pic>
      <p:pic>
        <p:nvPicPr>
          <p:cNvPr id="6" name="Рисунок 5" descr="IMG_20201114_124135.jpg">
            <a:extLst>
              <a:ext uri="{FF2B5EF4-FFF2-40B4-BE49-F238E27FC236}">
                <a16:creationId xmlns="" xmlns:a16="http://schemas.microsoft.com/office/drawing/2014/main" id="{30878EBA-AC1E-4305-9852-19028C9C5E82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2859782"/>
            <a:ext cx="1536119" cy="2048159"/>
          </a:xfrm>
          <a:prstGeom prst="rect">
            <a:avLst/>
          </a:prstGeom>
        </p:spPr>
      </p:pic>
      <p:pic>
        <p:nvPicPr>
          <p:cNvPr id="7" name="Рисунок 6" descr="IMG_20201114_124123.jpg">
            <a:extLst>
              <a:ext uri="{FF2B5EF4-FFF2-40B4-BE49-F238E27FC236}">
                <a16:creationId xmlns="" xmlns:a16="http://schemas.microsoft.com/office/drawing/2014/main" id="{2F7B6DD7-1D7B-4E86-94AA-C56266EC112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35996" y="1275606"/>
            <a:ext cx="1675975" cy="1461107"/>
          </a:xfrm>
          <a:prstGeom prst="rect">
            <a:avLst/>
          </a:prstGeom>
        </p:spPr>
      </p:pic>
      <p:pic>
        <p:nvPicPr>
          <p:cNvPr id="8" name="Содержимое 3" descr="IMG_20201114_124219.jpg">
            <a:extLst>
              <a:ext uri="{FF2B5EF4-FFF2-40B4-BE49-F238E27FC236}">
                <a16:creationId xmlns="" xmlns:a16="http://schemas.microsoft.com/office/drawing/2014/main" id="{C793E7D6-3FBF-4B7B-919B-5EF131FC8F3A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20172" y="3291830"/>
            <a:ext cx="1138091" cy="1517454"/>
          </a:xfrm>
          <a:prstGeom prst="rect">
            <a:avLst/>
          </a:prstGeom>
        </p:spPr>
      </p:pic>
      <p:pic>
        <p:nvPicPr>
          <p:cNvPr id="9" name="Содержимое 3" descr="IMG_20201114_124143.jpg">
            <a:extLst>
              <a:ext uri="{FF2B5EF4-FFF2-40B4-BE49-F238E27FC236}">
                <a16:creationId xmlns="" xmlns:a16="http://schemas.microsoft.com/office/drawing/2014/main" id="{0F0C06A2-E289-4B25-98C7-89A3E3E238E4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16316" y="2643758"/>
            <a:ext cx="1138091" cy="1517454"/>
          </a:xfrm>
          <a:prstGeom prst="rect">
            <a:avLst/>
          </a:prstGeom>
        </p:spPr>
      </p:pic>
      <p:pic>
        <p:nvPicPr>
          <p:cNvPr id="10" name="Рисунок 9" descr="IMG_20201114_124320.jpg">
            <a:extLst>
              <a:ext uri="{FF2B5EF4-FFF2-40B4-BE49-F238E27FC236}">
                <a16:creationId xmlns="" xmlns:a16="http://schemas.microsoft.com/office/drawing/2014/main" id="{13CBBEBC-3A15-45F8-97EF-EC908C0F81EC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32040" y="3003798"/>
            <a:ext cx="898971" cy="119862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6784129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7EDE73-A9FF-46A5-817F-8AAC3C6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авторской куклы Лизы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CF7C47AF-E212-4E09-BEA0-96804C68C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632388"/>
              </p:ext>
            </p:extLst>
          </p:nvPr>
        </p:nvGraphicFramePr>
        <p:xfrm>
          <a:off x="6588224" y="1311610"/>
          <a:ext cx="2293454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454">
                  <a:extLst>
                    <a:ext uri="{9D8B030D-6E8A-4147-A177-3AD203B41FA5}">
                      <a16:colId xmlns="" xmlns:a16="http://schemas.microsoft.com/office/drawing/2014/main" val="751509073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69568274"/>
                  </a:ext>
                </a:extLst>
              </a:tr>
            </a:tbl>
          </a:graphicData>
        </a:graphic>
      </p:graphicFrame>
      <p:pic>
        <p:nvPicPr>
          <p:cNvPr id="5" name="Рисунок 4" descr="IMG_20201114_125633.jpg">
            <a:extLst>
              <a:ext uri="{FF2B5EF4-FFF2-40B4-BE49-F238E27FC236}">
                <a16:creationId xmlns="" xmlns:a16="http://schemas.microsoft.com/office/drawing/2014/main" id="{2210D2FE-740F-46C7-A21E-2CFA731AF1D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39652" y="1491630"/>
            <a:ext cx="2942946" cy="2207210"/>
          </a:xfrm>
          <a:prstGeom prst="rect">
            <a:avLst/>
          </a:prstGeom>
        </p:spPr>
      </p:pic>
      <p:pic>
        <p:nvPicPr>
          <p:cNvPr id="6" name="Рисунок 5" descr="IMG_20201114_130357.jpg">
            <a:extLst>
              <a:ext uri="{FF2B5EF4-FFF2-40B4-BE49-F238E27FC236}">
                <a16:creationId xmlns="" xmlns:a16="http://schemas.microsoft.com/office/drawing/2014/main" id="{31A6DFEE-F280-49D6-A4E3-FF528B40A87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59732" y="3399842"/>
            <a:ext cx="1033478" cy="1377971"/>
          </a:xfrm>
          <a:prstGeom prst="rect">
            <a:avLst/>
          </a:prstGeom>
        </p:spPr>
      </p:pic>
      <p:pic>
        <p:nvPicPr>
          <p:cNvPr id="7" name="Рисунок 6" descr="IMG_20201114_130251.jpg">
            <a:extLst>
              <a:ext uri="{FF2B5EF4-FFF2-40B4-BE49-F238E27FC236}">
                <a16:creationId xmlns="" xmlns:a16="http://schemas.microsoft.com/office/drawing/2014/main" id="{C2B9B158-E564-4AC4-9A90-3D1AF9A5D35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07904" y="3471850"/>
            <a:ext cx="1458162" cy="1350150"/>
          </a:xfrm>
          <a:prstGeom prst="rect">
            <a:avLst/>
          </a:prstGeom>
        </p:spPr>
      </p:pic>
      <p:pic>
        <p:nvPicPr>
          <p:cNvPr id="8" name="Содержимое 3" descr="IMG_20201114_130225.jpg">
            <a:extLst>
              <a:ext uri="{FF2B5EF4-FFF2-40B4-BE49-F238E27FC236}">
                <a16:creationId xmlns="" xmlns:a16="http://schemas.microsoft.com/office/drawing/2014/main" id="{8B993E36-5B15-4083-B25B-1F527DF1247D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08004" y="1455626"/>
            <a:ext cx="1655408" cy="2207210"/>
          </a:xfrm>
          <a:prstGeom prst="rect">
            <a:avLst/>
          </a:prstGeom>
        </p:spPr>
      </p:pic>
      <p:pic>
        <p:nvPicPr>
          <p:cNvPr id="9" name="Содержимое 3" descr="IMG_20201114_130351.jpg">
            <a:extLst>
              <a:ext uri="{FF2B5EF4-FFF2-40B4-BE49-F238E27FC236}">
                <a16:creationId xmlns="" xmlns:a16="http://schemas.microsoft.com/office/drawing/2014/main" id="{1E8D1CEE-EC76-4DC3-8DDA-8EA7D61C4D85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2200" y="3363838"/>
            <a:ext cx="1033478" cy="1377971"/>
          </a:xfrm>
          <a:prstGeom prst="rect">
            <a:avLst/>
          </a:prstGeom>
        </p:spPr>
      </p:pic>
      <p:pic>
        <p:nvPicPr>
          <p:cNvPr id="10" name="Содержимое 4" descr="IMG_20201114_130125.jpg">
            <a:extLst>
              <a:ext uri="{FF2B5EF4-FFF2-40B4-BE49-F238E27FC236}">
                <a16:creationId xmlns="" xmlns:a16="http://schemas.microsoft.com/office/drawing/2014/main" id="{D88E4060-2A6C-4D23-B2EA-3AF2C5FAF05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7517264" y="3107309"/>
            <a:ext cx="1404156" cy="105311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1439652" cy="5143500"/>
            <a:chOff x="0" y="0"/>
            <a:chExt cx="1511660" cy="514350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0" y="0"/>
              <a:ext cx="1511660" cy="5143500"/>
              <a:chOff x="0" y="0"/>
              <a:chExt cx="1367644" cy="51435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1367644" cy="514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 descr="http://school329.spb.ru/images/%D0%9B%D0%B8%D1%86%D0%B5%D0%B9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2787775"/>
                <a:ext cx="1044116" cy="864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1490"/>
                <a:ext cx="1037520" cy="886370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16" descr="ИМЦ Невского района Санкт-Петербурга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42" y="1347614"/>
                <a:ext cx="1227794" cy="859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2" descr="https://data3.proshkolu.ru/content/media/pic/std/3000000/2001000/2000444-32eead76c433542c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903898"/>
              <a:ext cx="764421" cy="12396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789134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C15BD-2B2E-42E2-827D-AD30D042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детской новогодней скатерти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7979BEF-E941-4600-B032-752F5DA0F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558625"/>
              </p:ext>
            </p:extLst>
          </p:nvPr>
        </p:nvGraphicFramePr>
        <p:xfrm>
          <a:off x="6336196" y="1275606"/>
          <a:ext cx="2435087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087">
                  <a:extLst>
                    <a:ext uri="{9D8B030D-6E8A-4147-A177-3AD203B41FA5}">
                      <a16:colId xmlns="" xmlns:a16="http://schemas.microsoft.com/office/drawing/2014/main" val="910598792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литература,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806708000"/>
                  </a:ext>
                </a:extLst>
              </a:tr>
            </a:tbl>
          </a:graphicData>
        </a:graphic>
      </p:graphicFrame>
      <p:pic>
        <p:nvPicPr>
          <p:cNvPr id="5" name="Picture 2" descr="C:\Users\Администратор\Desktop\технология 2020\Лавринович Диана скатерть\IMG_20201114_131714.jpg">
            <a:extLst>
              <a:ext uri="{FF2B5EF4-FFF2-40B4-BE49-F238E27FC236}">
                <a16:creationId xmlns="" xmlns:a16="http://schemas.microsoft.com/office/drawing/2014/main" id="{7E55E366-D8B0-46A9-8D2E-89132337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275606"/>
            <a:ext cx="1713929" cy="2285238"/>
          </a:xfrm>
          <a:prstGeom prst="rect">
            <a:avLst/>
          </a:prstGeom>
          <a:noFill/>
        </p:spPr>
      </p:pic>
      <p:pic>
        <p:nvPicPr>
          <p:cNvPr id="6" name="Содержимое 3" descr="IMG_20201114_131915.jpg">
            <a:extLst>
              <a:ext uri="{FF2B5EF4-FFF2-40B4-BE49-F238E27FC236}">
                <a16:creationId xmlns="" xmlns:a16="http://schemas.microsoft.com/office/drawing/2014/main" id="{026E7AD3-52C9-4F74-9737-E8FA4D63499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96236" y="3219822"/>
            <a:ext cx="2165210" cy="1623908"/>
          </a:xfrm>
          <a:prstGeom prst="rect">
            <a:avLst/>
          </a:prstGeom>
        </p:spPr>
      </p:pic>
      <p:pic>
        <p:nvPicPr>
          <p:cNvPr id="7" name="Содержимое 3" descr="IMG_20201114_132045.jpg">
            <a:extLst>
              <a:ext uri="{FF2B5EF4-FFF2-40B4-BE49-F238E27FC236}">
                <a16:creationId xmlns="" xmlns:a16="http://schemas.microsoft.com/office/drawing/2014/main" id="{776C137E-AAD4-4010-8363-7C45BB1B8ED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3615866"/>
            <a:ext cx="1713929" cy="1285447"/>
          </a:xfrm>
          <a:prstGeom prst="rect">
            <a:avLst/>
          </a:prstGeom>
        </p:spPr>
      </p:pic>
      <p:pic>
        <p:nvPicPr>
          <p:cNvPr id="9" name="Рисунок 8" descr="IMG_20201114_131652.jpg">
            <a:extLst>
              <a:ext uri="{FF2B5EF4-FFF2-40B4-BE49-F238E27FC236}">
                <a16:creationId xmlns="" xmlns:a16="http://schemas.microsoft.com/office/drawing/2014/main" id="{C6CFD4B9-5FC8-469B-B578-210C3D42120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55876" y="1347614"/>
            <a:ext cx="1893641" cy="1420230"/>
          </a:xfrm>
          <a:prstGeom prst="rect">
            <a:avLst/>
          </a:prstGeom>
        </p:spPr>
      </p:pic>
      <p:pic>
        <p:nvPicPr>
          <p:cNvPr id="8" name="Содержимое 3" descr="IMG_20201114_131645.jpg">
            <a:extLst>
              <a:ext uri="{FF2B5EF4-FFF2-40B4-BE49-F238E27FC236}">
                <a16:creationId xmlns="" xmlns:a16="http://schemas.microsoft.com/office/drawing/2014/main" id="{450821A1-F469-4179-AB86-D75354C9A816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6016" y="3003798"/>
            <a:ext cx="1713929" cy="1285446"/>
          </a:xfrm>
          <a:prstGeom prst="rect">
            <a:avLst/>
          </a:prstGeom>
        </p:spPr>
      </p:pic>
      <p:grpSp>
        <p:nvGrpSpPr>
          <p:cNvPr id="11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://school329.spb.ru/images/%D0%9B%D0%B8%D1%86%D0%B5%D0%B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6" name="Рисунок 15" descr="ИМЦ Невского района Санкт-Петербурга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9867749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9482"/>
            <a:ext cx="7110566" cy="828093"/>
          </a:xfrm>
        </p:spPr>
        <p:txBody>
          <a:bodyPr/>
          <a:lstStyle/>
          <a:p>
            <a:r>
              <a:rPr lang="ru-RU" dirty="0"/>
              <a:t>Интегрированный проект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1660" y="915566"/>
            <a:ext cx="2916324" cy="1116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Познавательная деятельность, самостоятельность, творческая активность и инициатива учеников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707654"/>
            <a:ext cx="2916324" cy="1116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400" dirty="0"/>
              <a:t>возможность учащимся эмоционально переживать исторические события, выразить своё отношение к ним;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7676" y="2895786"/>
            <a:ext cx="2916324" cy="11161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раскрывает простор для самореализации в различных видах деятельности;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9652" y="2859782"/>
            <a:ext cx="2916324" cy="111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400" dirty="0"/>
              <a:t>формирует целостное мировоззрение;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831890"/>
            <a:ext cx="2916324" cy="1116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создаёт условия для позитивной мотивации обучения.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1360932">
            <a:off x="4306127" y="905054"/>
            <a:ext cx="136815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360932">
            <a:off x="6754399" y="2093186"/>
            <a:ext cx="136815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360932">
            <a:off x="4090103" y="3353326"/>
            <a:ext cx="136815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367644" cy="5143500"/>
            <a:chOff x="0" y="0"/>
            <a:chExt cx="1367644" cy="51435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20" name="Рисунок 19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BAC95C-21A0-4BA6-9194-021AC639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Техника изготовления Брелоков из природного материала в подарок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1F4772E-E0D0-40D5-91EA-E61A02CCF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238430"/>
              </p:ext>
            </p:extLst>
          </p:nvPr>
        </p:nvGraphicFramePr>
        <p:xfrm>
          <a:off x="6444208" y="1311610"/>
          <a:ext cx="2442542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42">
                  <a:extLst>
                    <a:ext uri="{9D8B030D-6E8A-4147-A177-3AD203B41FA5}">
                      <a16:colId xmlns="" xmlns:a16="http://schemas.microsoft.com/office/drawing/2014/main" val="2560801433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902836665"/>
                  </a:ext>
                </a:extLst>
              </a:tr>
            </a:tbl>
          </a:graphicData>
        </a:graphic>
      </p:graphicFrame>
      <p:pic>
        <p:nvPicPr>
          <p:cNvPr id="5" name="Рисунок 4" descr="IMG_20201114_131356.jpg">
            <a:extLst>
              <a:ext uri="{FF2B5EF4-FFF2-40B4-BE49-F238E27FC236}">
                <a16:creationId xmlns="" xmlns:a16="http://schemas.microsoft.com/office/drawing/2014/main" id="{FC20E07C-FF6B-4703-A993-D21FED8E5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9"/>
          <a:stretch>
            <a:fillRect/>
          </a:stretch>
        </p:blipFill>
        <p:spPr>
          <a:xfrm>
            <a:off x="1547664" y="1311610"/>
            <a:ext cx="2375756" cy="2634027"/>
          </a:xfrm>
          <a:prstGeom prst="rect">
            <a:avLst/>
          </a:prstGeom>
        </p:spPr>
      </p:pic>
      <p:pic>
        <p:nvPicPr>
          <p:cNvPr id="6" name="Рисунок 5" descr="IMG_20201114_131205.jpg">
            <a:extLst>
              <a:ext uri="{FF2B5EF4-FFF2-40B4-BE49-F238E27FC236}">
                <a16:creationId xmlns="" xmlns:a16="http://schemas.microsoft.com/office/drawing/2014/main" id="{0559B8DC-45C4-45EB-8429-E1B2341F5E0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5836" y="2895786"/>
            <a:ext cx="1489995" cy="1986660"/>
          </a:xfrm>
          <a:prstGeom prst="rect">
            <a:avLst/>
          </a:prstGeom>
        </p:spPr>
      </p:pic>
      <p:pic>
        <p:nvPicPr>
          <p:cNvPr id="7" name="Содержимое 3" descr="IMG_20201114_131250.jpg">
            <a:extLst>
              <a:ext uri="{FF2B5EF4-FFF2-40B4-BE49-F238E27FC236}">
                <a16:creationId xmlns="" xmlns:a16="http://schemas.microsoft.com/office/drawing/2014/main" id="{A1E23E99-79B5-42CF-BA64-0F89BC4D835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31940" y="1851670"/>
            <a:ext cx="2232248" cy="1674186"/>
          </a:xfrm>
          <a:prstGeom prst="rect">
            <a:avLst/>
          </a:prstGeom>
        </p:spPr>
      </p:pic>
      <p:pic>
        <p:nvPicPr>
          <p:cNvPr id="8" name="Содержимое 3" descr="IMG_20201114_131352.jpg">
            <a:extLst>
              <a:ext uri="{FF2B5EF4-FFF2-40B4-BE49-F238E27FC236}">
                <a16:creationId xmlns="" xmlns:a16="http://schemas.microsoft.com/office/drawing/2014/main" id="{C0F0C142-509E-44FC-9905-EF844BD5BF20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64188" y="2877784"/>
            <a:ext cx="2387547" cy="1790661"/>
          </a:xfrm>
          <a:prstGeom prst="rect">
            <a:avLst/>
          </a:prstGeom>
        </p:spPr>
      </p:pic>
      <p:grpSp>
        <p:nvGrpSpPr>
          <p:cNvPr id="10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://school329.spb.ru/images/%D0%9B%D0%B8%D1%86%D0%B5%D0%B9.jp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5" name="Рисунок 14" descr="ИМЦ Невского района Санкт-Петербурга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5952552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4BA694-217B-450B-9FF5-D1087BCE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31490"/>
            <a:ext cx="7200897" cy="977900"/>
          </a:xfrm>
        </p:spPr>
        <p:txBody>
          <a:bodyPr/>
          <a:lstStyle/>
          <a:p>
            <a:pPr algn="r"/>
            <a:r>
              <a:rPr lang="ru-RU" dirty="0"/>
              <a:t>Спасибо за внимание!</a:t>
            </a:r>
          </a:p>
        </p:txBody>
      </p:sp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94" name="Picture 2" descr="https://avatars.mds.yandex.net/get-altay/363317/2a00000160ffbdb87631c6ee83ff1faa389e/X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64013" y="1887675"/>
            <a:ext cx="2702939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EA4FD38F-E696-4466-8C8C-CE811DC384EC}"/>
              </a:ext>
            </a:extLst>
          </p:cNvPr>
          <p:cNvSpPr txBox="1">
            <a:spLocks/>
          </p:cNvSpPr>
          <p:nvPr/>
        </p:nvSpPr>
        <p:spPr>
          <a:xfrm>
            <a:off x="5472100" y="1891128"/>
            <a:ext cx="3103998" cy="136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Зилинских Анна Васильевна,</a:t>
            </a:r>
            <a:r>
              <a:rPr kumimoji="0" lang="ru-RU" sz="1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заместитель директора по УВР, учитель информатики ГБОУ лицей № 329 Невского района Санкт-Петербурга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annazilinskih@mail.ru</a:t>
            </a:r>
            <a:r>
              <a:rPr kumimoji="0" lang="en-US" sz="1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763097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67494"/>
            <a:ext cx="1656184" cy="828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9311" y="1599642"/>
            <a:ext cx="1408653" cy="1116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Внеурочная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599642"/>
            <a:ext cx="1536713" cy="11161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Конкурсы, олимпиады, конференции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3187" y="1599642"/>
            <a:ext cx="1312609" cy="111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Учебная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32340" y="1599642"/>
            <a:ext cx="1440668" cy="1116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Международное сотрудничество и социальное партнерство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770022" y="-326572"/>
            <a:ext cx="666074" cy="67507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770022" y="645536"/>
            <a:ext cx="666074" cy="67507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291830"/>
            <a:ext cx="3240360" cy="5400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ИНТЕГРАЦИЯ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9812" y="4407954"/>
            <a:ext cx="4428492" cy="5555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Интегрированные проекты</a:t>
            </a:r>
          </a:p>
        </p:txBody>
      </p:sp>
      <p:cxnSp>
        <p:nvCxnSpPr>
          <p:cNvPr id="15" name="Прямая со стрелкой 14"/>
          <p:cNvCxnSpPr>
            <a:stCxn id="5" idx="2"/>
            <a:endCxn id="8" idx="0"/>
          </p:cNvCxnSpPr>
          <p:nvPr/>
        </p:nvCxnSpPr>
        <p:spPr>
          <a:xfrm flipH="1">
            <a:off x="2079492" y="1095586"/>
            <a:ext cx="310457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6" idx="0"/>
          </p:cNvCxnSpPr>
          <p:nvPr/>
        </p:nvCxnSpPr>
        <p:spPr>
          <a:xfrm flipH="1">
            <a:off x="3543638" y="1095586"/>
            <a:ext cx="164043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>
            <a:off x="5184068" y="1095586"/>
            <a:ext cx="1524441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9" idx="0"/>
          </p:cNvCxnSpPr>
          <p:nvPr/>
        </p:nvCxnSpPr>
        <p:spPr>
          <a:xfrm>
            <a:off x="5184068" y="1095586"/>
            <a:ext cx="316860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387483" y="1599642"/>
            <a:ext cx="1408653" cy="11161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Научное общество учащихся</a:t>
            </a:r>
          </a:p>
        </p:txBody>
      </p:sp>
      <p:cxnSp>
        <p:nvCxnSpPr>
          <p:cNvPr id="35" name="Прямая со стрелкой 34"/>
          <p:cNvCxnSpPr>
            <a:endCxn id="27" idx="0"/>
          </p:cNvCxnSpPr>
          <p:nvPr/>
        </p:nvCxnSpPr>
        <p:spPr>
          <a:xfrm flipH="1">
            <a:off x="5091810" y="1095586"/>
            <a:ext cx="2025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0" y="0"/>
            <a:ext cx="1367644" cy="5143500"/>
            <a:chOff x="0" y="0"/>
            <a:chExt cx="1367644" cy="51435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Рисунок 2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25" name="Рисунок 24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7964" y="195486"/>
            <a:ext cx="1656184" cy="828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ИНТЕГРАЦИЯ ПРЕДМЕТОВ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383618"/>
            <a:ext cx="1408653" cy="11161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Предметы естественнона</a:t>
            </a:r>
          </a:p>
          <a:p>
            <a:pPr marL="84138" indent="-1588" algn="ctr"/>
            <a:r>
              <a:rPr lang="ru-RU" sz="1200" dirty="0"/>
              <a:t>учного цикла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383618"/>
            <a:ext cx="1536713" cy="1116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Предметы технического цикла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9652" y="1383618"/>
            <a:ext cx="1312609" cy="1116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Предметы гуманитарного цикла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32340" y="1419622"/>
            <a:ext cx="1440668" cy="11161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Предметы эстетического цикла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91980" y="1383618"/>
            <a:ext cx="1408653" cy="111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Предметы общественного цикла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776" y="3687874"/>
            <a:ext cx="1408653" cy="11161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Предметы </a:t>
            </a:r>
            <a:r>
              <a:rPr lang="ru-RU" sz="1200" dirty="0" err="1" smtClean="0"/>
              <a:t>естественнона</a:t>
            </a:r>
            <a:r>
              <a:rPr lang="ru-RU" sz="1200" dirty="0" smtClean="0"/>
              <a:t>-</a:t>
            </a:r>
          </a:p>
          <a:p>
            <a:pPr marL="84138" indent="-1588" algn="ctr"/>
            <a:r>
              <a:rPr lang="ru-RU" sz="1200" dirty="0" err="1" smtClean="0"/>
              <a:t>учного</a:t>
            </a:r>
            <a:r>
              <a:rPr lang="ru-RU" sz="1200" dirty="0" smtClean="0"/>
              <a:t> </a:t>
            </a:r>
            <a:r>
              <a:rPr lang="ru-RU" sz="1200" dirty="0"/>
              <a:t>цикла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56617" y="3687874"/>
            <a:ext cx="1536713" cy="1116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Предметы технического цикла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39652" y="3687874"/>
            <a:ext cx="1312609" cy="1116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Предметы гуманитарного цикла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32340" y="3687874"/>
            <a:ext cx="1440668" cy="11161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Предметы эстетического цикла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03948" y="3687874"/>
            <a:ext cx="1408653" cy="111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/>
              <a:t>Предметы общественного цикла</a:t>
            </a:r>
          </a:p>
        </p:txBody>
      </p:sp>
      <p:cxnSp>
        <p:nvCxnSpPr>
          <p:cNvPr id="26" name="Прямая со стрелкой 25"/>
          <p:cNvCxnSpPr>
            <a:stCxn id="8" idx="2"/>
            <a:endCxn id="24" idx="0"/>
          </p:cNvCxnSpPr>
          <p:nvPr/>
        </p:nvCxnSpPr>
        <p:spPr>
          <a:xfrm>
            <a:off x="2095957" y="2499742"/>
            <a:ext cx="3012318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  <a:endCxn id="20" idx="0"/>
          </p:cNvCxnSpPr>
          <p:nvPr/>
        </p:nvCxnSpPr>
        <p:spPr>
          <a:xfrm>
            <a:off x="2095957" y="2499742"/>
            <a:ext cx="4629017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  <a:endCxn id="23" idx="0"/>
          </p:cNvCxnSpPr>
          <p:nvPr/>
        </p:nvCxnSpPr>
        <p:spPr>
          <a:xfrm>
            <a:off x="2095957" y="2499742"/>
            <a:ext cx="6256717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20" idx="0"/>
          </p:cNvCxnSpPr>
          <p:nvPr/>
        </p:nvCxnSpPr>
        <p:spPr>
          <a:xfrm flipH="1">
            <a:off x="6724974" y="2535746"/>
            <a:ext cx="16277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2"/>
            <a:endCxn id="18" idx="0"/>
          </p:cNvCxnSpPr>
          <p:nvPr/>
        </p:nvCxnSpPr>
        <p:spPr>
          <a:xfrm flipH="1">
            <a:off x="3560103" y="2535746"/>
            <a:ext cx="4792571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2"/>
            <a:endCxn id="22" idx="0"/>
          </p:cNvCxnSpPr>
          <p:nvPr/>
        </p:nvCxnSpPr>
        <p:spPr>
          <a:xfrm flipH="1">
            <a:off x="2095957" y="2535746"/>
            <a:ext cx="6256717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  <a:endCxn id="18" idx="0"/>
          </p:cNvCxnSpPr>
          <p:nvPr/>
        </p:nvCxnSpPr>
        <p:spPr>
          <a:xfrm flipH="1">
            <a:off x="3560103" y="2499742"/>
            <a:ext cx="3148406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7" idx="2"/>
            <a:endCxn id="24" idx="0"/>
          </p:cNvCxnSpPr>
          <p:nvPr/>
        </p:nvCxnSpPr>
        <p:spPr>
          <a:xfrm flipH="1">
            <a:off x="5108275" y="2499742"/>
            <a:ext cx="1600234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7" idx="2"/>
            <a:endCxn id="20" idx="0"/>
          </p:cNvCxnSpPr>
          <p:nvPr/>
        </p:nvCxnSpPr>
        <p:spPr>
          <a:xfrm>
            <a:off x="6708509" y="2499742"/>
            <a:ext cx="16465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7" idx="2"/>
            <a:endCxn id="22" idx="0"/>
          </p:cNvCxnSpPr>
          <p:nvPr/>
        </p:nvCxnSpPr>
        <p:spPr>
          <a:xfrm flipH="1">
            <a:off x="2095957" y="2499742"/>
            <a:ext cx="3000350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7" idx="2"/>
            <a:endCxn id="18" idx="0"/>
          </p:cNvCxnSpPr>
          <p:nvPr/>
        </p:nvCxnSpPr>
        <p:spPr>
          <a:xfrm flipH="1">
            <a:off x="3560103" y="2499742"/>
            <a:ext cx="1536204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7" idx="2"/>
            <a:endCxn id="20" idx="0"/>
          </p:cNvCxnSpPr>
          <p:nvPr/>
        </p:nvCxnSpPr>
        <p:spPr>
          <a:xfrm>
            <a:off x="5096307" y="2499742"/>
            <a:ext cx="1628667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7" idx="2"/>
            <a:endCxn id="23" idx="0"/>
          </p:cNvCxnSpPr>
          <p:nvPr/>
        </p:nvCxnSpPr>
        <p:spPr>
          <a:xfrm>
            <a:off x="5096307" y="2499742"/>
            <a:ext cx="3256367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2"/>
            <a:endCxn id="24" idx="0"/>
          </p:cNvCxnSpPr>
          <p:nvPr/>
        </p:nvCxnSpPr>
        <p:spPr>
          <a:xfrm>
            <a:off x="3548135" y="2499742"/>
            <a:ext cx="1560140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6" idx="2"/>
            <a:endCxn id="22" idx="0"/>
          </p:cNvCxnSpPr>
          <p:nvPr/>
        </p:nvCxnSpPr>
        <p:spPr>
          <a:xfrm flipH="1">
            <a:off x="2095957" y="2499742"/>
            <a:ext cx="1452178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6" idx="2"/>
            <a:endCxn id="20" idx="0"/>
          </p:cNvCxnSpPr>
          <p:nvPr/>
        </p:nvCxnSpPr>
        <p:spPr>
          <a:xfrm>
            <a:off x="3548135" y="2499742"/>
            <a:ext cx="3176839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6" idx="2"/>
          </p:cNvCxnSpPr>
          <p:nvPr/>
        </p:nvCxnSpPr>
        <p:spPr>
          <a:xfrm>
            <a:off x="3548135" y="2499742"/>
            <a:ext cx="4660269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907704" y="375506"/>
            <a:ext cx="972108" cy="5400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ИКТ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68244" y="87474"/>
            <a:ext cx="208823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Функциональная грамотность</a:t>
            </a:r>
          </a:p>
        </p:txBody>
      </p:sp>
      <p:cxnSp>
        <p:nvCxnSpPr>
          <p:cNvPr id="76" name="Прямая со стрелкой 75"/>
          <p:cNvCxnSpPr>
            <a:stCxn id="8" idx="0"/>
            <a:endCxn id="73" idx="2"/>
          </p:cNvCxnSpPr>
          <p:nvPr/>
        </p:nvCxnSpPr>
        <p:spPr>
          <a:xfrm flipV="1">
            <a:off x="2095957" y="915566"/>
            <a:ext cx="297801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6" idx="0"/>
            <a:endCxn id="73" idx="2"/>
          </p:cNvCxnSpPr>
          <p:nvPr/>
        </p:nvCxnSpPr>
        <p:spPr>
          <a:xfrm flipH="1" flipV="1">
            <a:off x="2393758" y="915566"/>
            <a:ext cx="1154377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27" idx="0"/>
            <a:endCxn id="73" idx="2"/>
          </p:cNvCxnSpPr>
          <p:nvPr/>
        </p:nvCxnSpPr>
        <p:spPr>
          <a:xfrm flipH="1" flipV="1">
            <a:off x="2393758" y="915566"/>
            <a:ext cx="2702549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" idx="0"/>
            <a:endCxn id="73" idx="2"/>
          </p:cNvCxnSpPr>
          <p:nvPr/>
        </p:nvCxnSpPr>
        <p:spPr>
          <a:xfrm flipH="1" flipV="1">
            <a:off x="2393758" y="915566"/>
            <a:ext cx="4314751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9" idx="0"/>
            <a:endCxn id="73" idx="2"/>
          </p:cNvCxnSpPr>
          <p:nvPr/>
        </p:nvCxnSpPr>
        <p:spPr>
          <a:xfrm flipH="1" flipV="1">
            <a:off x="2393758" y="915566"/>
            <a:ext cx="59589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73" idx="3"/>
            <a:endCxn id="5" idx="1"/>
          </p:cNvCxnSpPr>
          <p:nvPr/>
        </p:nvCxnSpPr>
        <p:spPr>
          <a:xfrm flipV="1">
            <a:off x="2879812" y="609532"/>
            <a:ext cx="136815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5" idx="3"/>
            <a:endCxn id="74" idx="1"/>
          </p:cNvCxnSpPr>
          <p:nvPr/>
        </p:nvCxnSpPr>
        <p:spPr>
          <a:xfrm flipV="1">
            <a:off x="5904148" y="375506"/>
            <a:ext cx="864096" cy="23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0" y="0"/>
            <a:ext cx="1367644" cy="5143500"/>
            <a:chOff x="0" y="0"/>
            <a:chExt cx="1367644" cy="51435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Рисунок 4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51" name="Рисунок 50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Прямоугольник 53"/>
          <p:cNvSpPr/>
          <p:nvPr/>
        </p:nvSpPr>
        <p:spPr>
          <a:xfrm>
            <a:off x="6768244" y="735546"/>
            <a:ext cx="208823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Метапредметные и личностные результаты</a:t>
            </a:r>
          </a:p>
        </p:txBody>
      </p:sp>
      <p:cxnSp>
        <p:nvCxnSpPr>
          <p:cNvPr id="57" name="Прямая со стрелкой 56"/>
          <p:cNvCxnSpPr>
            <a:stCxn id="5" idx="3"/>
            <a:endCxn id="54" idx="1"/>
          </p:cNvCxnSpPr>
          <p:nvPr/>
        </p:nvCxnSpPr>
        <p:spPr>
          <a:xfrm>
            <a:off x="5904148" y="609532"/>
            <a:ext cx="864096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6499" y="181608"/>
            <a:ext cx="2700300" cy="828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Роль ИКТ при выполнении интегрированных проектов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49671" y="1219390"/>
            <a:ext cx="2594537" cy="740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 smtClean="0"/>
              <a:t>Обработка информации и представление в другой форме 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10745" y="3156272"/>
            <a:ext cx="2315015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3Д-модель, электронная книга, сайт, видеоролик, презентация, интерактивная игра, виртуальная экскурсия, программа (нейронная сеть)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59461" y="1334603"/>
            <a:ext cx="1392912" cy="4522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 smtClean="0"/>
              <a:t>Поиск информации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53304" y="3192649"/>
            <a:ext cx="1440668" cy="11161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Буклет, брошюра, газета, календарь, сборник задач, плакат, реферат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57750" y="3178126"/>
            <a:ext cx="1525046" cy="111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 smtClean="0"/>
              <a:t>Макет, картина, батик, календарь, кукла, сапоги, тапочки, фартук, скатерть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0" y="0"/>
            <a:ext cx="1367644" cy="5143500"/>
            <a:chOff x="0" y="0"/>
            <a:chExt cx="1367644" cy="51435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Рисунок 4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51" name="Рисунок 50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Прямая со стрелкой 14"/>
          <p:cNvCxnSpPr/>
          <p:nvPr/>
        </p:nvCxnSpPr>
        <p:spPr>
          <a:xfrm flipV="1">
            <a:off x="3352373" y="1560733"/>
            <a:ext cx="497298" cy="164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957750" y="2627326"/>
            <a:ext cx="1500850" cy="3991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4138" indent="-1588" algn="ctr"/>
            <a:r>
              <a:rPr lang="ru-RU" sz="1200" dirty="0" smtClean="0"/>
              <a:t>Материальный объект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296840" y="2703420"/>
            <a:ext cx="1699619" cy="31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Мультимедиа объект</a:t>
            </a:r>
            <a:endParaRPr lang="ru-RU" sz="1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756070" y="2711145"/>
            <a:ext cx="1440668" cy="3600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Издательская деятельность</a:t>
            </a:r>
            <a:endParaRPr lang="ru-RU" sz="1200" dirty="0"/>
          </a:p>
        </p:txBody>
      </p:sp>
      <p:cxnSp>
        <p:nvCxnSpPr>
          <p:cNvPr id="41" name="Прямая со стрелкой 40"/>
          <p:cNvCxnSpPr>
            <a:stCxn id="18" idx="2"/>
            <a:endCxn id="66" idx="0"/>
          </p:cNvCxnSpPr>
          <p:nvPr/>
        </p:nvCxnSpPr>
        <p:spPr>
          <a:xfrm>
            <a:off x="5146940" y="1959682"/>
            <a:ext cx="2561235" cy="66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8" idx="2"/>
            <a:endCxn id="68" idx="0"/>
          </p:cNvCxnSpPr>
          <p:nvPr/>
        </p:nvCxnSpPr>
        <p:spPr>
          <a:xfrm flipH="1">
            <a:off x="5146650" y="1959682"/>
            <a:ext cx="290" cy="743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8" idx="2"/>
            <a:endCxn id="69" idx="0"/>
          </p:cNvCxnSpPr>
          <p:nvPr/>
        </p:nvCxnSpPr>
        <p:spPr>
          <a:xfrm flipH="1">
            <a:off x="2476404" y="1959682"/>
            <a:ext cx="2670536" cy="75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3753465" y="4611706"/>
            <a:ext cx="2700300" cy="384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Продукт проекта</a:t>
            </a:r>
            <a:endParaRPr lang="ru-RU" sz="1400" b="1" dirty="0"/>
          </a:p>
        </p:txBody>
      </p:sp>
      <p:sp>
        <p:nvSpPr>
          <p:cNvPr id="85" name="Правая фигурная скобка 84"/>
          <p:cNvSpPr/>
          <p:nvPr/>
        </p:nvSpPr>
        <p:spPr>
          <a:xfrm rot="5400000">
            <a:off x="4855720" y="949661"/>
            <a:ext cx="492601" cy="691276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75C63-AAF9-4DB6-AF19-1192C2279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 проекта -  продукт издательской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1"/>
            <a:ext cx="3995661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Темы проектных 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«Искусственные нейронные сети»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 err="1" smtClean="0"/>
              <a:t>Киберпреступность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«3</a:t>
            </a:r>
            <a:r>
              <a:rPr lang="en-US" dirty="0" smtClean="0"/>
              <a:t>D</a:t>
            </a:r>
            <a:r>
              <a:rPr lang="ru-RU" dirty="0" smtClean="0"/>
              <a:t>-графика, как вид искусства»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«Влияние компьютера на здоровье человека»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C04A909-9EAC-46A7-8707-E790E92CB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25632"/>
              </p:ext>
            </p:extLst>
          </p:nvPr>
        </p:nvGraphicFramePr>
        <p:xfrm>
          <a:off x="6660232" y="1275606"/>
          <a:ext cx="2194215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15">
                  <a:extLst>
                    <a:ext uri="{9D8B030D-6E8A-4147-A177-3AD203B41FA5}">
                      <a16:colId xmlns="" xmlns:a16="http://schemas.microsoft.com/office/drawing/2014/main" val="247898607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Буклет, брошюра, газета, календарь, сборник задач, плакат, реферат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8144767"/>
                  </a:ext>
                </a:extLst>
              </a:tr>
            </a:tbl>
          </a:graphicData>
        </a:graphic>
      </p:graphicFrame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627" y="2802413"/>
            <a:ext cx="3561422" cy="1035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698" y="2499742"/>
            <a:ext cx="2557282" cy="18127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65" y="1347614"/>
            <a:ext cx="1081534" cy="2904291"/>
          </a:xfrm>
          <a:prstGeom prst="rect">
            <a:avLst/>
          </a:prstGeom>
          <a:noFill/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835" y="3664839"/>
            <a:ext cx="2081416" cy="1174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855" y="3147814"/>
            <a:ext cx="1234719" cy="179784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7573" y="3248978"/>
            <a:ext cx="1097375" cy="162167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996005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E6E4D5-355C-4993-86F6-98524B9F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«Семейная легенда – мы из рода Суворовых»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4FACD7D1-1D5F-4F84-B425-EC6242AC4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807670"/>
              </p:ext>
            </p:extLst>
          </p:nvPr>
        </p:nvGraphicFramePr>
        <p:xfrm>
          <a:off x="6300192" y="1311610"/>
          <a:ext cx="2464904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904">
                  <a:extLst>
                    <a:ext uri="{9D8B030D-6E8A-4147-A177-3AD203B41FA5}">
                      <a16:colId xmlns="" xmlns:a16="http://schemas.microsoft.com/office/drawing/2014/main" val="1350685007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07073837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09B88D-EF82-4687-8786-3AC75E9E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511660" y="1311610"/>
            <a:ext cx="2112062" cy="2372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936DFF-8D72-442B-AF1E-136F391DA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619672" y="3399842"/>
            <a:ext cx="959981" cy="1249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5AF1B6-ECF4-40D4-B1B8-8A0CCDECDB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671900" y="1347614"/>
            <a:ext cx="1190584" cy="15226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86E0A73-620D-4245-859D-31F491E5F1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076056" y="1419622"/>
            <a:ext cx="1254987" cy="1404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FD1B70-F72D-4BC5-8CC4-6BC24D8A9C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4499992" y="3039802"/>
            <a:ext cx="1243884" cy="13941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325D204-8D0E-4218-B77E-BBE4B63E14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5940152" y="3111810"/>
            <a:ext cx="2667401" cy="1184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0C2B77-C0EF-4FDD-A76E-D6BDD93C0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3059832" y="3147814"/>
            <a:ext cx="1213418" cy="1522648"/>
          </a:xfrm>
          <a:prstGeom prst="rect">
            <a:avLst/>
          </a:prstGeom>
        </p:spPr>
      </p:pic>
      <p:grpSp>
        <p:nvGrpSpPr>
          <p:cNvPr id="13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http://school329.spb.ru/images/%D0%9B%D0%B8%D1%86%D0%B5%D0%B9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8" name="Рисунок 17" descr="ИМЦ Невского района Санкт-Петербурга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288013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CD0BC3-B6DD-4BA1-AB3F-05C96690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«История лицея 329 Невского района Санкт-Петербурга на страницах школьного дневника»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6F9F10C-2DA4-494B-B5DD-AD75325EB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846219"/>
              </p:ext>
            </p:extLst>
          </p:nvPr>
        </p:nvGraphicFramePr>
        <p:xfrm>
          <a:off x="6408204" y="1419622"/>
          <a:ext cx="2330726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726">
                  <a:extLst>
                    <a:ext uri="{9D8B030D-6E8A-4147-A177-3AD203B41FA5}">
                      <a16:colId xmlns="" xmlns:a16="http://schemas.microsoft.com/office/drawing/2014/main" val="132828394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Краеведение,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история,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технология,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изобразительное искусство,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информатика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00680603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0FBE1DC9-4D44-48F7-87B9-66066DC9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5863" y="3687088"/>
            <a:ext cx="1586586" cy="10907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54959B-C70B-4A7E-BE80-E47654A7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347614"/>
            <a:ext cx="1814456" cy="12096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8A13B9CE-BFB2-4209-B43E-B8F3670B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615866"/>
            <a:ext cx="1756026" cy="1222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3792BA8-98BC-4B28-80BF-5DFE0445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3615866"/>
            <a:ext cx="1814456" cy="12380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C9DF630-74C3-4202-8D4B-B71B8AF8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1311610"/>
            <a:ext cx="1512168" cy="22577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F77D9F4-68F8-4FC0-9765-706603D6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1815666"/>
            <a:ext cx="1095554" cy="16246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4"/>
          <p:cNvGrpSpPr/>
          <p:nvPr/>
        </p:nvGrpSpPr>
        <p:grpSpPr>
          <a:xfrm>
            <a:off x="0" y="0"/>
            <a:ext cx="1439652" cy="5143500"/>
            <a:chOff x="0" y="0"/>
            <a:chExt cx="1367644" cy="51435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367644" cy="514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://school329.spb.ru/images/%D0%9B%D0%B8%D1%86%D0%B5%D0%B9.jp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787775"/>
              <a:ext cx="1044116" cy="864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490"/>
              <a:ext cx="1037520" cy="886370"/>
            </a:xfrm>
            <a:prstGeom prst="rect">
              <a:avLst/>
            </a:prstGeom>
            <a:noFill/>
          </p:spPr>
        </p:pic>
        <p:pic>
          <p:nvPicPr>
            <p:cNvPr id="17" name="Рисунок 16" descr="ИМЦ Невского района Санкт-Петербурга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" y="1347614"/>
              <a:ext cx="1227794" cy="8596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62998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13691</TotalTime>
  <Words>939</Words>
  <Application>Microsoft Office PowerPoint</Application>
  <PresentationFormat>Экран (16:9)</PresentationFormat>
  <Paragraphs>162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Межпредметная интеграция как основа системы выполнения индивидуальных проектов старшеклассников</vt:lpstr>
      <vt:lpstr>Межпредметная интеграция</vt:lpstr>
      <vt:lpstr>Интегрированный проект</vt:lpstr>
      <vt:lpstr>Презентация PowerPoint</vt:lpstr>
      <vt:lpstr>Презентация PowerPoint</vt:lpstr>
      <vt:lpstr>Презентация PowerPoint</vt:lpstr>
      <vt:lpstr>Результат проекта -  продукт издательской деятельности</vt:lpstr>
      <vt:lpstr>«Семейная легенда – мы из рода Суворовых»</vt:lpstr>
      <vt:lpstr>«История лицея 329 Невского района Санкт-Петербурга на страницах школьного дневника» </vt:lpstr>
      <vt:lpstr>«Сборник задач для исполнителя Колобок  (на основе программного обеспечения  «Страна Фантазия» для 2-4 классов)»</vt:lpstr>
      <vt:lpstr>Фестиваль детских рисунков «Мы рисуем свой мир» - Лицейский календарь – Виртуальная выставка</vt:lpstr>
      <vt:lpstr>Результат проекта -   мультимедийный продукт</vt:lpstr>
      <vt:lpstr>«Создание видеролика по истории семьи с помощью киностудии Windows Live»</vt:lpstr>
      <vt:lpstr>«Создание интерактивной игры «Невская застава» на основе триггеров приложения PowerPoint»</vt:lpstr>
      <vt:lpstr>Результат проекта -  продукт 3D-моделирования</vt:lpstr>
      <vt:lpstr>Результат проекта -  продукт программирования, робототехники и сайтостроения</vt:lpstr>
      <vt:lpstr>Результат проекта -   исследовательская работа</vt:lpstr>
      <vt:lpstr>«Многоразовая транспортная космическая система «Буран» перспективы применения»</vt:lpstr>
      <vt:lpstr>«Можно ли быть Левшой в современном мире?»</vt:lpstr>
      <vt:lpstr>Результат проекта - материальный объект</vt:lpstr>
      <vt:lpstr>«Создание макета многоразовой транспортной космической системы «Буран»</vt:lpstr>
      <vt:lpstr>«Рукописная, печатная, электронная - создание книги "Невская застава" к 100-летию Невского района Санкт-Петербурга»</vt:lpstr>
      <vt:lpstr>«Выполнение батика по творчеству Ольги Берггольц для школьного музея»</vt:lpstr>
      <vt:lpstr>«Батик «Школы блокадного Ленинграда»</vt:lpstr>
      <vt:lpstr>Батик «Подарок для мамы», «Подарок для папы»</vt:lpstr>
      <vt:lpstr>Батик «Против коррупции»</vt:lpstr>
      <vt:lpstr>«Выполнение изделия «Чудо-сапоги», «Техника выполнения стелек-тапочек» </vt:lpstr>
      <vt:lpstr>Техника изготовления авторской куклы Лизы</vt:lpstr>
      <vt:lpstr>Техника изготовления детской новогодней скатерти</vt:lpstr>
      <vt:lpstr>Техника изготовления Брелоков из природного материала в подарок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Admin329</cp:lastModifiedBy>
  <cp:revision>407</cp:revision>
  <cp:lastPrinted>2017-03-30T08:39:18Z</cp:lastPrinted>
  <dcterms:created xsi:type="dcterms:W3CDTF">2017-03-23T13:26:11Z</dcterms:created>
  <dcterms:modified xsi:type="dcterms:W3CDTF">2021-12-03T08:35:35Z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