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8"/>
  </p:notesMasterIdLst>
  <p:handoutMasterIdLst>
    <p:handoutMasterId r:id="rId19"/>
  </p:handoutMasterIdLst>
  <p:sldIdLst>
    <p:sldId id="315" r:id="rId4"/>
    <p:sldId id="335" r:id="rId5"/>
    <p:sldId id="337" r:id="rId6"/>
    <p:sldId id="344" r:id="rId7"/>
    <p:sldId id="338" r:id="rId8"/>
    <p:sldId id="347" r:id="rId9"/>
    <p:sldId id="339" r:id="rId10"/>
    <p:sldId id="340" r:id="rId11"/>
    <p:sldId id="341" r:id="rId12"/>
    <p:sldId id="342" r:id="rId13"/>
    <p:sldId id="346" r:id="rId14"/>
    <p:sldId id="343" r:id="rId15"/>
    <p:sldId id="345" r:id="rId16"/>
    <p:sldId id="348" r:id="rId17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9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DF"/>
    <a:srgbClr val="003E81"/>
    <a:srgbClr val="F26F21"/>
    <a:srgbClr val="00B09B"/>
    <a:srgbClr val="01BFF1"/>
    <a:srgbClr val="00A1DD"/>
    <a:srgbClr val="00C1F4"/>
    <a:srgbClr val="FCAE17"/>
    <a:srgbClr val="0073F2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7" autoAdjust="0"/>
    <p:restoredTop sz="96395" autoAdjust="0"/>
  </p:normalViewPr>
  <p:slideViewPr>
    <p:cSldViewPr showGuides="1">
      <p:cViewPr varScale="1">
        <p:scale>
          <a:sx n="109" d="100"/>
          <a:sy n="109" d="100"/>
        </p:scale>
        <p:origin x="950" y="86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4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2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896" y="3740667"/>
            <a:ext cx="1439398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37" y="61547"/>
            <a:ext cx="1439398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4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2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6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2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0" y="481077"/>
            <a:ext cx="673246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3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0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3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1923678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3" y="303497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2" y="87474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06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3" y="303497"/>
            <a:ext cx="7110566" cy="8280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3" y="1311610"/>
            <a:ext cx="7110566" cy="33123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2031690"/>
            <a:ext cx="7110566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3" y="402492"/>
            <a:ext cx="7110566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34761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15" y="1354999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rcRect/>
          <a:stretch/>
        </p:blipFill>
        <p:spPr>
          <a:xfrm>
            <a:off x="0" y="19651"/>
            <a:ext cx="1352549" cy="512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3" y="375437"/>
            <a:ext cx="7110566" cy="86409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Практическая конференция</a:t>
            </a:r>
            <a:br>
              <a:rPr lang="ru-RU" sz="1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«На пути к безопасной здоровой и экологичной школе»</a:t>
            </a:r>
            <a:b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ГБОУ лицей № 329 Невского района Санкт-Петербурга</a:t>
            </a:r>
            <a:br>
              <a:rPr lang="ru-RU" sz="1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16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39332" y="2283718"/>
            <a:ext cx="73440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Влияние современной цифровой образовательной среды школы на возможности образовательного процесса в контексте обновленных ФГОС </a:t>
            </a:r>
            <a:endParaRPr lang="ru-RU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241830"/>
            <a:ext cx="71833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Секция «Цифровая образовательная среда в школе здоровья: новые смыслы и решения»</a:t>
            </a:r>
          </a:p>
          <a:p>
            <a:pPr>
              <a:spcAft>
                <a:spcPts val="0"/>
              </a:spcAft>
            </a:pPr>
            <a:endParaRPr lang="ru-RU" sz="1200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5357" y="3795886"/>
            <a:ext cx="69119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Сизова Марина Борисовна, канд. </a:t>
            </a:r>
            <a:r>
              <a:rPr lang="ru-RU" sz="1400" b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пед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наук, Заслуженный учитель РФ, доцент кафедры начального, основного и среднего общего образования СПб АППО.</a:t>
            </a:r>
            <a:endParaRPr lang="ru-RU" sz="1400" b="1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6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7704" y="411510"/>
            <a:ext cx="684156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algn="ctr">
              <a:lnSpc>
                <a:spcPts val="1800"/>
              </a:lnSpc>
              <a:spcBef>
                <a:spcPts val="2700"/>
              </a:spcBef>
            </a:pPr>
            <a:r>
              <a:rPr lang="ru-RU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Портфолио школьника в контексте ИОС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11660" y="1203598"/>
            <a:ext cx="70124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525" indent="266700"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Уже ФГОС </a:t>
            </a: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второго поколения 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ориентировали на такую форму комплексного оценивания, образовательных достижений обучающихся (особенно личностных), как портфолио. </a:t>
            </a:r>
          </a:p>
          <a:p>
            <a:pPr marR="9525" indent="266700" algn="just"/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Обновленные 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стандарты предписывают ученику обязательное наличие портфолио, достижения ребенка становятся более наглядными. </a:t>
            </a:r>
          </a:p>
          <a:p>
            <a:pPr marR="9525" indent="266700"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Школа обязана создать электронную ИОС, если применяет дистанционные технологии (</a:t>
            </a:r>
            <a:r>
              <a:rPr lang="ru-RU" sz="1400" b="1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п. 34.4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ФГОС НОО, </a:t>
            </a:r>
            <a:r>
              <a:rPr lang="ru-RU" sz="1400" b="1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п. 35.4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ФГОС ООО). </a:t>
            </a:r>
          </a:p>
          <a:p>
            <a:pPr marR="9525" indent="266700"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ней должна быть возможность </a:t>
            </a: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формировать и хранить электронное портфолио ученика. </a:t>
            </a:r>
          </a:p>
          <a:p>
            <a:pPr marR="9525" indent="266700"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Также она должна позволять </a:t>
            </a: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фиксировать информацию о ходе образовательного процесса, результатах промежуточной аттестации. </a:t>
            </a:r>
          </a:p>
          <a:p>
            <a:pPr marR="12700" indent="355600"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портфолио помещаются </a:t>
            </a: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грамоты, дипломы, результаты тестов и другие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2812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81597" y="481778"/>
            <a:ext cx="7110566" cy="6120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Информационные и компьютерные технологии стали неотъемлемой частью образовательного процесса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210856"/>
            <a:ext cx="722847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355600"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Школьники активно пользуются интерактивной доской; все чаще начинают пользоваться электронными учебниками.</a:t>
            </a:r>
          </a:p>
          <a:p>
            <a:pPr marR="12700" indent="355600"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ближайшем будущем предполагается работа обучающихся на уроке с различными современными техническими средствами: не исключая смартфоны (например, по </a:t>
            </a:r>
            <a:r>
              <a:rPr lang="en-US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QR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-коду можно заходить на сайт информационного ресурса).</a:t>
            </a:r>
          </a:p>
          <a:p>
            <a:pPr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того, чтобы ученик смог легко ориентироваться в современном компьютеризированном мире, уже в начальной школе с 2009 г. были введены в учебный процесс компьютерные технологии.</a:t>
            </a:r>
            <a:r>
              <a:rPr lang="ru-RU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 2-го класса в блок русский язык введено овладение клавиатурным письмом, в предмет технология - блок работы с компьютером.</a:t>
            </a:r>
          </a:p>
          <a:p>
            <a:pPr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программе УУД - блок работа с информацией</a:t>
            </a:r>
            <a:r>
              <a:rPr lang="ru-RU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76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Цифровая образовательная среда в школе здоровья: новые смыслы и решения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1326123"/>
            <a:ext cx="71287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381000" algn="just">
              <a:lnSpc>
                <a:spcPts val="24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электронной ИОС надо обеспечить безопасность цифровых образовательных ресурсов, защиту детей от информации, которая может навредить</a:t>
            </a:r>
          </a:p>
          <a:p>
            <a:pPr marR="12700" indent="381000" algn="just">
              <a:lnSpc>
                <a:spcPts val="24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(Федеральные законы от 27.07.2006 № 149-ФЗ, от 27.07.2006 № 152- ФЗ, от 29.12.2010 № 436-ФЗ).</a:t>
            </a:r>
          </a:p>
          <a:p>
            <a:pPr marR="12700" indent="381000" algn="just">
              <a:lnSpc>
                <a:spcPts val="2400"/>
              </a:lnSpc>
            </a:pP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12700" indent="381000" algn="just">
              <a:lnSpc>
                <a:spcPts val="2400"/>
              </a:lnSpc>
            </a:pP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12700" indent="381000" algn="just">
              <a:lnSpc>
                <a:spcPts val="2400"/>
              </a:lnSpc>
            </a:pP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7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Цифровая образовательная среда в школе здоровья: новые смыслы и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35896" y="1295635"/>
            <a:ext cx="5328592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Включение </a:t>
            </a:r>
            <a:r>
              <a:rPr lang="ru-RU" sz="1300" b="1" i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орудия</a:t>
            </a:r>
            <a:r>
              <a:rPr lang="ru-RU" sz="13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1300" b="1" i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 поведения</a:t>
            </a:r>
            <a:r>
              <a:rPr lang="ru-RU" sz="13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во-первых, вызывает к деятельности целый ряд новых функций, связанных с использованием данного орудия и с управлением им; во-вторых, отменяет и делает ненужным целый ряд естественных процессов, работу которых выполняет орудие; в-третьих, </a:t>
            </a:r>
            <a:r>
              <a:rPr lang="ru-RU" sz="1300" b="1" i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видоизменяет протекание и отдельные моменты</a:t>
            </a:r>
            <a:r>
              <a:rPr lang="ru-RU" sz="13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(интенсивность, длительность, последовательность и т. п.) </a:t>
            </a:r>
            <a:r>
              <a:rPr lang="ru-RU" sz="1300" b="1" i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всех</a:t>
            </a:r>
            <a:r>
              <a:rPr lang="ru-RU" sz="13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входящих в состав инструментального акта </a:t>
            </a:r>
            <a:r>
              <a:rPr lang="ru-RU" sz="1300" b="1" i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психических процессов</a:t>
            </a:r>
            <a:r>
              <a:rPr lang="ru-RU" sz="13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300" b="1" i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замещает одни функции другими, т. е. пересоздает, перестраивает всю структуру поведения…</a:t>
            </a:r>
          </a:p>
          <a:p>
            <a:pPr algn="just"/>
            <a:endParaRPr lang="ru-RU" sz="1100" b="1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ru-RU" sz="1100" b="1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100" b="1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Инструментальный метод в психологии / Выготский Л.С. Собрание сочинений: в 6-ти т. Т1. Вопросы теории и истории психологии. М.: Педагогика, 1982. 488 с., с. 103-108</a:t>
            </a:r>
            <a:endParaRPr lang="ru-RU" sz="1100" b="1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203598"/>
            <a:ext cx="2024240" cy="3106688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sp>
        <p:nvSpPr>
          <p:cNvPr id="7" name="Заголовок 4"/>
          <p:cNvSpPr txBox="1">
            <a:spLocks/>
          </p:cNvSpPr>
          <p:nvPr/>
        </p:nvSpPr>
        <p:spPr>
          <a:xfrm>
            <a:off x="1623680" y="4418506"/>
            <a:ext cx="1728192" cy="601724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3E8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Выготский Лев Семенович</a:t>
            </a:r>
          </a:p>
        </p:txBody>
      </p:sp>
    </p:spTree>
    <p:extLst>
      <p:ext uri="{BB962C8B-B14F-4D97-AF65-F5344CB8AC3E}">
        <p14:creationId xmlns:p14="http://schemas.microsoft.com/office/powerpoint/2010/main" val="78719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Практическая конференция</a:t>
            </a:r>
            <a:br>
              <a:rPr lang="ru-RU" sz="1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«На пути к безопасной здоровой и экологичной школе»</a:t>
            </a:r>
            <a:br>
              <a:rPr lang="ru-RU" sz="16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16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75729" y="2044464"/>
            <a:ext cx="73440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Влияние современной цифровой образовательной среды школы на возможности образовательного процесса в контексте обновленных ФГОС </a:t>
            </a:r>
            <a:endParaRPr lang="ru-RU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8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652" y="231490"/>
            <a:ext cx="7526492" cy="78692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Информационная среда образовательного учреждения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55676" y="1239602"/>
            <a:ext cx="7200800" cy="2302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Одно из самых перспективных направлений целенаправленного формирования инновационных </a:t>
            </a:r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кадровых ресурсов страны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сегодняшний день - образование.</a:t>
            </a:r>
          </a:p>
          <a:p>
            <a:pPr algn="just"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Реализация этой цели ставит перед образованием новые задачи, решение которых возможно только при комплексном подходе к </a:t>
            </a:r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формированию информационной среды образовательного учреждения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600" b="1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1660" y="3542284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Современное образование стремится соответствовать</a:t>
            </a:r>
          </a:p>
          <a:p>
            <a:pPr algn="just">
              <a:buClr>
                <a:schemeClr val="accent2"/>
              </a:buClr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при­оритетам и будущим потребностям обще­ства, частью этих приоритетов является способность к обучению в</a:t>
            </a:r>
            <a:r>
              <a:rPr lang="ru-RU" sz="1600" b="1" i="1" spc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spc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новых условиях</a:t>
            </a:r>
            <a:r>
              <a:rPr lang="ru-RU" sz="1600" b="1" i="1" spc="1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014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652" y="231490"/>
            <a:ext cx="7526492" cy="78692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Информационная среда образовательного учреждения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1660" y="1488313"/>
            <a:ext cx="7236804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3E8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структурные компоненты </a:t>
            </a:r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традиционной образовательной среды</a:t>
            </a:r>
            <a:r>
              <a:rPr lang="ru-RU" sz="1600" b="1" dirty="0">
                <a:solidFill>
                  <a:srgbClr val="003E8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несомненно, </a:t>
            </a:r>
            <a:r>
              <a:rPr lang="ru-RU" sz="1600" b="1" u="sng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важны</a:t>
            </a:r>
            <a:r>
              <a:rPr lang="ru-RU" sz="1600" b="1" dirty="0">
                <a:solidFill>
                  <a:srgbClr val="003E8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в настоящее время при формировании цифровой информационной образовательной среды школы тоже </a:t>
            </a:r>
            <a:r>
              <a:rPr lang="ru-RU" sz="1600" b="1" u="sng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учитываются</a:t>
            </a:r>
            <a:r>
              <a:rPr lang="ru-RU" sz="1600" b="1" dirty="0">
                <a:solidFill>
                  <a:srgbClr val="003E8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600" b="1" dirty="0">
              <a:solidFill>
                <a:srgbClr val="003E8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83668" y="2892141"/>
            <a:ext cx="7308812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Важно отметить, что в процессе разработки цифровой информационной образовательной среды основная роль отводится </a:t>
            </a:r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личностным и методическим компонентам,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остальные компоненты, такие как программное и техническое обеспечение, являются вспомогательными.</a:t>
            </a:r>
            <a:endParaRPr lang="ru-RU" sz="1600" b="1" dirty="0">
              <a:solidFill>
                <a:schemeClr val="tx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89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652" y="231490"/>
            <a:ext cx="7526492" cy="786926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Информационная среда образовательного учреждения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55676" y="1279089"/>
            <a:ext cx="7092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Изменение образовательной среды школы требует, соответственно, изменения нормативной базы системы образования.</a:t>
            </a:r>
          </a:p>
          <a:p>
            <a:pPr algn="just"/>
            <a:endParaRPr lang="ru-RU" sz="1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Последнее невозможно без опоры на практику, без всестороннего испытания и доводки этой базы в реальных условиях на инновационных площадках в ходе экспериментальной работы на уровне 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141262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652" y="231490"/>
            <a:ext cx="7526492" cy="786926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начального общего образования (Приказ от 31.05.2021 № 286) </a:t>
            </a:r>
            <a:b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основного общего образования (Приказ от31.05.2021 № 287)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451902"/>
            <a:ext cx="72185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050" indent="266700" algn="just">
              <a:lnSpc>
                <a:spcPts val="1800"/>
              </a:lnSpc>
            </a:pPr>
            <a:r>
              <a:rPr lang="ru-RU" sz="135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обновленные ФГОС НОО и ООО внесли ряд изменений по сравнению предыдущими стандартами.</a:t>
            </a:r>
          </a:p>
          <a:p>
            <a:pPr marR="19050" indent="266700" algn="just">
              <a:lnSpc>
                <a:spcPts val="1800"/>
              </a:lnSpc>
            </a:pPr>
            <a:r>
              <a:rPr lang="ru-RU" sz="135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этом разработчики стандартов не раз подчеркивали, что концептуально ФГОС «третьего» поколения и ФГОС «второго» поколения строятся на одной целевой платформе, поэтому предлагают называть ФГОС 2021 не «новыми», а «</a:t>
            </a:r>
            <a:r>
              <a:rPr lang="ru-RU" sz="135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обновленными</a:t>
            </a:r>
            <a:r>
              <a:rPr lang="ru-RU" sz="135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3003798"/>
            <a:ext cx="5688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381000" algn="ctr">
              <a:lnSpc>
                <a:spcPts val="24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второго поколения не устанавливал требований использования электронных средств обучения и дистанционных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277962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84481" y="1383618"/>
            <a:ext cx="67865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355600" algn="just"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Школа обязана создать электронную ИОС, если применяет дистанционные технологии (</a:t>
            </a:r>
            <a:r>
              <a:rPr lang="ru-RU" sz="1400" b="1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п. 34.4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ФГОС НОО, </a:t>
            </a:r>
            <a:r>
              <a:rPr lang="ru-RU" sz="1400" b="1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п. 35.4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ФГОС ООО). </a:t>
            </a:r>
          </a:p>
          <a:p>
            <a:pPr marR="12700" indent="355600" algn="just"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Также она должна позволять фиксировать информацию о ходе образовательного процесса, результатах промежуточной аттестации. </a:t>
            </a:r>
          </a:p>
          <a:p>
            <a:pPr marR="12700" indent="355600" algn="just"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Электронная ИОС должна позволять выстраивать дистанционное взаимодействие между участниками образовательного процесса, проводить занятия и контрольные работы.</a:t>
            </a:r>
          </a:p>
          <a:p>
            <a:pPr marR="12700" indent="355600" algn="just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12700" indent="355600" algn="just"/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Школам необходимо пересмотреть содержание информационно-образовательной среды и порядок доступа к ней.</a:t>
            </a:r>
          </a:p>
          <a:p>
            <a:pPr marR="12700" indent="355600" algn="just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39652" y="231490"/>
            <a:ext cx="7526492" cy="786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3E8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400" b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начального общего образования (Приказ от 31.05.2021 № 286) </a:t>
            </a:r>
            <a:br>
              <a:rPr lang="ru-RU" sz="1400" b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основного общего образования (Приказ от31.05.2021 № 287)</a:t>
            </a:r>
            <a:endParaRPr lang="ru-RU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2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03498"/>
            <a:ext cx="7202456" cy="436371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Обновленный стандарт включает 3 вида требований</a:t>
            </a:r>
            <a:b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1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Заголовок 4"/>
          <p:cNvSpPr>
            <a:spLocks noGrp="1"/>
          </p:cNvSpPr>
          <p:nvPr>
            <p:ph idx="1"/>
          </p:nvPr>
        </p:nvSpPr>
        <p:spPr>
          <a:xfrm>
            <a:off x="1565659" y="1563639"/>
            <a:ext cx="7434833" cy="1764196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к структуре основных образовательных программ,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к </a:t>
            </a: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условиям реализации 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основных образовательных программ, в том числе кадровым, финансовым, материально -техническим и иным условиям;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к результатам освоения основных образовательных программ.</a:t>
            </a:r>
            <a:br>
              <a:rPr lang="en-US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135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ru-RU" sz="135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7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Дистанционные технологии – часть ИОС школы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11660" y="1347614"/>
            <a:ext cx="74528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1270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Обновленный ФГОС фиксирует право школы применять различные образовательные технологии. </a:t>
            </a:r>
          </a:p>
          <a:p>
            <a:pPr marL="285750" marR="1270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Это нововведение </a:t>
            </a:r>
            <a:r>
              <a:rPr lang="ru-RU" sz="1400" b="1" i="1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поможет школе обосновать перед родителями использование, например, электронного обучения и дистанционных образовательных технологий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285750" marR="1270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этом, если школьники учатся с использованием дистанционных технологий, школа должна обеспечить их индивидуальным авторизованным доступом ко всем ресурсам. </a:t>
            </a:r>
          </a:p>
          <a:p>
            <a:pPr marL="285750" marR="12700" indent="-285750" algn="just"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доступ должен быть как на территории школы, так и за ее пределами.</a:t>
            </a:r>
          </a:p>
        </p:txBody>
      </p:sp>
    </p:spTree>
    <p:extLst>
      <p:ext uri="{BB962C8B-B14F-4D97-AF65-F5344CB8AC3E}">
        <p14:creationId xmlns:p14="http://schemas.microsoft.com/office/powerpoint/2010/main" val="198263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Индивидуальный проект в системе</a:t>
            </a:r>
            <a:b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оценки достижений планируемых результатов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11660" y="1347614"/>
            <a:ext cx="71287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indent="393700" algn="just">
              <a:spcAft>
                <a:spcPts val="0"/>
              </a:spcAft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системе условий реализации ООП следует указать, что </a:t>
            </a:r>
            <a:r>
              <a:rPr lang="ru-RU" sz="1400" b="1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школа имеет достаточные условия, чтобы обеспечить проектную деятельность учеников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например:</a:t>
            </a:r>
          </a:p>
          <a:p>
            <a:pPr marR="12700" lvl="0" indent="-342900" algn="just">
              <a:spcAft>
                <a:spcPts val="0"/>
              </a:spcAft>
              <a:buClr>
                <a:srgbClr val="000000"/>
              </a:buClr>
              <a:buSzPts val="1350"/>
              <a:buFont typeface="Wingdings" panose="05000000000000000000" pitchFamily="2" charset="2"/>
              <a:buChar char="§"/>
              <a:tabLst>
                <a:tab pos="899160" algn="l"/>
              </a:tabLst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помещения для занятий учебно-исследовательской и проектной деятельностью, моделированием и техническим творчеством;</a:t>
            </a:r>
          </a:p>
          <a:p>
            <a:pPr marR="12700" lvl="0" indent="-342900" algn="just">
              <a:spcAft>
                <a:spcPts val="0"/>
              </a:spcAft>
              <a:buClr>
                <a:srgbClr val="000000"/>
              </a:buClr>
              <a:buSzPts val="1350"/>
              <a:buFont typeface="Wingdings" panose="05000000000000000000" pitchFamily="2" charset="2"/>
              <a:buChar char="§"/>
              <a:tabLst>
                <a:tab pos="895985" algn="l"/>
              </a:tabLst>
            </a:pP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ИКТ оборудование, которое отвечает современным требованиям и используется в учебной, внеурочной, исследовательской и проектной деятельности;</a:t>
            </a:r>
          </a:p>
          <a:p>
            <a:pPr marR="12700" lvl="0" indent="-342900" algn="just">
              <a:spcAft>
                <a:spcPts val="0"/>
              </a:spcAft>
              <a:buClr>
                <a:srgbClr val="000000"/>
              </a:buClr>
              <a:buSzPts val="1350"/>
              <a:buFont typeface="Wingdings" panose="05000000000000000000" pitchFamily="2" charset="2"/>
              <a:buChar char="§"/>
              <a:tabLst>
                <a:tab pos="895985" algn="l"/>
              </a:tabLst>
            </a:pP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учебно-методическое и </a:t>
            </a: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информационное оснащение образовательного процесса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которое позволяет включить учащихся в проектную и учебно-исследовательскую деятельность, проводить наблюдения и эксперименты, в том числе с использованием учебного </a:t>
            </a:r>
            <a:r>
              <a:rPr lang="ru-RU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лабораторного оборудования, цифрового (электронного) </a:t>
            </a:r>
            <a:r>
              <a:rPr lang="ru-RU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традиционного измерения.</a:t>
            </a:r>
          </a:p>
        </p:txBody>
      </p:sp>
    </p:spTree>
    <p:extLst>
      <p:ext uri="{BB962C8B-B14F-4D97-AF65-F5344CB8AC3E}">
        <p14:creationId xmlns:p14="http://schemas.microsoft.com/office/powerpoint/2010/main" val="176112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МОФ20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12824</TotalTime>
  <Words>1024</Words>
  <Application>Microsoft Office PowerPoint</Application>
  <PresentationFormat>Экран (16:9)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Тема Office</vt:lpstr>
      <vt:lpstr>Практическая конференция «На пути к безопасной здоровой и экологичной школе» ГБОУ лицей № 329 Невского района Санкт-Петербурга </vt:lpstr>
      <vt:lpstr>Информационная среда образовательного учреждения</vt:lpstr>
      <vt:lpstr>Информационная среда образовательного учреждения</vt:lpstr>
      <vt:lpstr>Информационная среда образовательного учреждения</vt:lpstr>
      <vt:lpstr>ФГОС начального общего образования (Приказ от 31.05.2021 № 286)  ФГОС основного общего образования (Приказ от31.05.2021 № 287)</vt:lpstr>
      <vt:lpstr>Презентация PowerPoint</vt:lpstr>
      <vt:lpstr>Обновленный стандарт включает 3 вида требований </vt:lpstr>
      <vt:lpstr>Дистанционные технологии – часть ИОС школы</vt:lpstr>
      <vt:lpstr>Индивидуальный проект в системе оценки достижений планируемых результатов</vt:lpstr>
      <vt:lpstr>Презентация PowerPoint</vt:lpstr>
      <vt:lpstr>Информационные и компьютерные технологии стали неотъемлемой частью образовательного процесса</vt:lpstr>
      <vt:lpstr>Цифровая образовательная среда в школе здоровья: новые смыслы и решения</vt:lpstr>
      <vt:lpstr>Цифровая образовательная среда в школе здоровья: новые смыслы и решения</vt:lpstr>
      <vt:lpstr>Практическая конференция «На пути к безопасной здоровой и экологичной школе»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Marina Sizova</cp:lastModifiedBy>
  <cp:revision>339</cp:revision>
  <cp:lastPrinted>2017-03-30T08:39:18Z</cp:lastPrinted>
  <dcterms:created xsi:type="dcterms:W3CDTF">2017-03-23T13:26:11Z</dcterms:created>
  <dcterms:modified xsi:type="dcterms:W3CDTF">2022-03-23T08:43:47Z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