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17"/>
  </p:notesMasterIdLst>
  <p:handoutMasterIdLst>
    <p:handoutMasterId r:id="rId18"/>
  </p:handoutMasterIdLst>
  <p:sldIdLst>
    <p:sldId id="312" r:id="rId4"/>
    <p:sldId id="314" r:id="rId5"/>
    <p:sldId id="315" r:id="rId6"/>
    <p:sldId id="319" r:id="rId7"/>
    <p:sldId id="316" r:id="rId8"/>
    <p:sldId id="329" r:id="rId9"/>
    <p:sldId id="320" r:id="rId10"/>
    <p:sldId id="323" r:id="rId11"/>
    <p:sldId id="328" r:id="rId12"/>
    <p:sldId id="326" r:id="rId13"/>
    <p:sldId id="325" r:id="rId14"/>
    <p:sldId id="324" r:id="rId15"/>
    <p:sldId id="327" r:id="rId16"/>
  </p:sldIdLst>
  <p:sldSz cx="9144000" cy="5143500" type="screen16x9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779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8466A"/>
    <a:srgbClr val="F26F21"/>
    <a:srgbClr val="00B09B"/>
    <a:srgbClr val="01BFF1"/>
    <a:srgbClr val="00A1DD"/>
    <a:srgbClr val="00C1F4"/>
    <a:srgbClr val="FCAE17"/>
    <a:srgbClr val="0073F2"/>
    <a:srgbClr val="0072DF"/>
    <a:srgbClr val="003E8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17" autoAdjust="0"/>
    <p:restoredTop sz="96395" autoAdjust="0"/>
  </p:normalViewPr>
  <p:slideViewPr>
    <p:cSldViewPr showGuides="1">
      <p:cViewPr>
        <p:scale>
          <a:sx n="75" d="100"/>
          <a:sy n="75" d="100"/>
        </p:scale>
        <p:origin x="-1134" y="-1146"/>
      </p:cViewPr>
      <p:guideLst>
        <p:guide orient="horz" pos="1779"/>
        <p:guide pos="2857"/>
      </p:guideLst>
    </p:cSldViewPr>
  </p:slid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3" d="100"/>
          <a:sy n="53" d="100"/>
        </p:scale>
        <p:origin x="-2574" y="-84"/>
      </p:cViewPr>
      <p:guideLst>
        <p:guide orient="horz" pos="3110"/>
        <p:guide pos="2141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1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1.619559015780158E-2"/>
          <c:y val="0.17885172767774218"/>
          <c:w val="0.42180975607050608"/>
          <c:h val="0.7074631129376804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Тест</c:v>
                </c:pt>
              </c:strCache>
            </c:strRef>
          </c:tx>
          <c:explosion val="8"/>
          <c:dPt>
            <c:idx val="6"/>
            <c:explosion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C664-4A1B-8407-13D782A4CBC4}"/>
              </c:ext>
            </c:extLst>
          </c:dPt>
          <c:dLbls>
            <c:delete val="1"/>
          </c:dLbls>
          <c:cat>
            <c:strRef>
              <c:f>Лист1!$A$2:$A$8</c:f>
              <c:strCache>
                <c:ptCount val="7"/>
                <c:pt idx="0">
                  <c:v>Физкультурные минутки</c:v>
                </c:pt>
                <c:pt idx="1">
                  <c:v>Внеклассная работа, внеурочная деятельность</c:v>
                </c:pt>
                <c:pt idx="2">
                  <c:v>Компьютеризация</c:v>
                </c:pt>
                <c:pt idx="3">
                  <c:v>Методы формы работы, виды учебной деятельности</c:v>
                </c:pt>
                <c:pt idx="4">
                  <c:v>Дифференцированное обучение</c:v>
                </c:pt>
                <c:pt idx="5">
                  <c:v>Стиль общения с педагогом</c:v>
                </c:pt>
                <c:pt idx="6">
                  <c:v>Интерес и мотивация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1">
                  <c:v>7</c:v>
                </c:pt>
                <c:pt idx="2">
                  <c:v>11</c:v>
                </c:pt>
                <c:pt idx="3">
                  <c:v>2</c:v>
                </c:pt>
                <c:pt idx="4">
                  <c:v>5</c:v>
                </c:pt>
                <c:pt idx="5">
                  <c:v>4</c:v>
                </c:pt>
                <c:pt idx="6">
                  <c:v>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664-4A1B-8407-13D782A4CBC4}"/>
            </c:ext>
          </c:extLst>
        </c:ser>
        <c:dLbls>
          <c:showVal val="1"/>
        </c:dLbls>
        <c:firstSliceAng val="0"/>
        <c:holeSize val="43"/>
      </c:doughnutChart>
    </c:plotArea>
    <c:legend>
      <c:legendPos val="r"/>
      <c:legendEntry>
        <c:idx val="0"/>
        <c:txPr>
          <a:bodyPr rot="0" vert="horz"/>
          <a:lstStyle/>
          <a:p>
            <a:pPr>
              <a:defRPr sz="1000"/>
            </a:pPr>
            <a:endParaRPr lang="ru-RU"/>
          </a:p>
        </c:txPr>
      </c:legendEntry>
      <c:layout>
        <c:manualLayout>
          <c:xMode val="edge"/>
          <c:yMode val="edge"/>
          <c:x val="0.71532890797304205"/>
          <c:y val="0"/>
          <c:w val="0.26948954404637576"/>
          <c:h val="0.84375267251346409"/>
        </c:manualLayout>
      </c:layout>
      <c:txPr>
        <a:bodyPr rot="0" vert="horz"/>
        <a:lstStyle/>
        <a:p>
          <a:pPr>
            <a:defRPr sz="10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DC348-601C-454D-AB3E-910BAD28013B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6A673-6244-413F-8CDA-B4E2567210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8871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0A9B3-28E9-401B-9D00-F78008353508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02394-0B0A-4EDE-B9F5-8E02A1CBA1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7619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ложк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E31CA50-4D02-42EE-B4EA-4F88587961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8723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91680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0C49-EE9D-46BF-B6A2-B049B687DA5D}" type="datetime1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6"/>
          </p:nvPr>
        </p:nvSpPr>
        <p:spPr>
          <a:xfrm>
            <a:off x="5310705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97821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305E-DE6A-4729-BCFA-EDC1CB7A887A}" type="datetime1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3456384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6"/>
          </p:nvPr>
        </p:nvSpPr>
        <p:spPr>
          <a:xfrm>
            <a:off x="5310705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64393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447E8-08E5-4BBA-B2B9-9568E2697E8E}" type="datetime1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3456384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1275606"/>
            <a:ext cx="3513857" cy="3456384"/>
          </a:xfrm>
        </p:spPr>
        <p:txBody>
          <a:bodyPr anchor="ctr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553057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03498"/>
            <a:ext cx="3888431" cy="82809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40982-2764-40A5-A15C-3F4B86BA9319}" type="datetime1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4932040" y="1131590"/>
            <a:ext cx="388843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67644" y="0"/>
            <a:ext cx="3220419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1275606"/>
            <a:ext cx="3892522" cy="3456384"/>
          </a:xfrm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41292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 userDrawn="1"/>
        </p:nvSpPr>
        <p:spPr>
          <a:xfrm rot="18900000">
            <a:off x="2171244" y="3657969"/>
            <a:ext cx="4298221" cy="462694"/>
          </a:xfrm>
          <a:prstGeom prst="rect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 rot="18900000">
            <a:off x="5789896" y="3740667"/>
            <a:ext cx="1439398" cy="1439398"/>
          </a:xfrm>
          <a:prstGeom prst="rect">
            <a:avLst/>
          </a:prstGeom>
          <a:solidFill>
            <a:srgbClr val="00C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 userDrawn="1"/>
        </p:nvSpPr>
        <p:spPr>
          <a:xfrm rot="18900000">
            <a:off x="6922337" y="61547"/>
            <a:ext cx="1439398" cy="1439398"/>
          </a:xfrm>
          <a:prstGeom prst="rect">
            <a:avLst/>
          </a:prstGeom>
          <a:solidFill>
            <a:srgbClr val="F26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03498"/>
            <a:ext cx="3888431" cy="82809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DA06B-CFDB-4B86-A38B-2382B61397EA}" type="datetime1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5148064" y="726825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  <p:custDataLst>
              <p:custData r:id="rId1"/>
            </p:custDataLst>
          </p:nvPr>
        </p:nvSpPr>
        <p:spPr>
          <a:xfrm>
            <a:off x="1691681" y="1275606"/>
            <a:ext cx="2169524" cy="2304256"/>
          </a:xfrm>
          <a:prstGeom prst="rect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7"/>
          </p:nvPr>
        </p:nvSpPr>
        <p:spPr>
          <a:xfrm>
            <a:off x="7081842" y="-120031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4" name="Рисунок 2"/>
          <p:cNvSpPr>
            <a:spLocks noGrp="1"/>
          </p:cNvSpPr>
          <p:nvPr>
            <p:ph type="pic" idx="18"/>
          </p:nvPr>
        </p:nvSpPr>
        <p:spPr>
          <a:xfrm>
            <a:off x="7069596" y="265396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5" name="Рисунок 2"/>
          <p:cNvSpPr>
            <a:spLocks noGrp="1"/>
          </p:cNvSpPr>
          <p:nvPr>
            <p:ph type="pic" idx="19"/>
          </p:nvPr>
        </p:nvSpPr>
        <p:spPr>
          <a:xfrm>
            <a:off x="3226532" y="265396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7" name="Прямоугольник 16"/>
          <p:cNvSpPr/>
          <p:nvPr userDrawn="1"/>
        </p:nvSpPr>
        <p:spPr>
          <a:xfrm rot="18900000">
            <a:off x="6476580" y="481077"/>
            <a:ext cx="673246" cy="45719"/>
          </a:xfrm>
          <a:prstGeom prst="rect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5767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Два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1" y="1544381"/>
            <a:ext cx="2772308" cy="101410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C0A6-26FC-4C6C-BC8C-69760912FB24}" type="datetime1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4588063" y="0"/>
            <a:ext cx="2252189" cy="2571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  <p:custDataLst>
              <p:custData r:id="rId1"/>
            </p:custDataLst>
          </p:nvPr>
        </p:nvSpPr>
        <p:spPr>
          <a:xfrm>
            <a:off x="1691680" y="2666497"/>
            <a:ext cx="2700299" cy="920638"/>
          </a:xfrm>
          <a:prstGeom prst="rect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Рисунок 2"/>
          <p:cNvSpPr>
            <a:spLocks noGrp="1"/>
          </p:cNvSpPr>
          <p:nvPr>
            <p:ph type="pic" idx="16"/>
          </p:nvPr>
        </p:nvSpPr>
        <p:spPr>
          <a:xfrm>
            <a:off x="4588063" y="2643758"/>
            <a:ext cx="4555937" cy="24997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20" name="Рисунок 2"/>
          <p:cNvSpPr>
            <a:spLocks noGrp="1"/>
          </p:cNvSpPr>
          <p:nvPr>
            <p:ph type="pic" idx="17"/>
          </p:nvPr>
        </p:nvSpPr>
        <p:spPr>
          <a:xfrm>
            <a:off x="6912768" y="0"/>
            <a:ext cx="2231232" cy="2571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94378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3C57F-92A9-472B-88B9-AEB59DD80E27}" type="datetime1">
              <a:rPr lang="ru-RU" smtClean="0"/>
              <a:pPr/>
              <a:t>24.03.2022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0886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3B26-30B4-4EE7-B25A-597A156C8368}" type="datetime1">
              <a:rPr lang="ru-RU" smtClean="0"/>
              <a:pPr/>
              <a:t>24.03.2022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8501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303498"/>
            <a:ext cx="2627509" cy="154817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2463" y="1923678"/>
            <a:ext cx="2627509" cy="26709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4CC1-A8EA-4A67-8857-B875F9F15488}" type="datetime1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2"/>
          <p:cNvSpPr>
            <a:spLocks noGrp="1"/>
          </p:cNvSpPr>
          <p:nvPr>
            <p:ph sz="half" idx="13"/>
          </p:nvPr>
        </p:nvSpPr>
        <p:spPr>
          <a:xfrm>
            <a:off x="4588063" y="303497"/>
            <a:ext cx="4232409" cy="4298511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1214323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3478843"/>
            <a:ext cx="5486400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39652" y="87474"/>
            <a:ext cx="7596844" cy="3276363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2463" y="3975906"/>
            <a:ext cx="5486400" cy="603647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85FE-7502-42DD-9C99-22230E224817}" type="datetime1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3499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Два объекта">
    <p:bg>
      <p:bgPr>
        <a:gradFill>
          <a:gsLst>
            <a:gs pos="0">
              <a:srgbClr val="0072DF"/>
            </a:gs>
            <a:gs pos="100000">
              <a:srgbClr val="003E8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D93D-F9B5-4A7A-8567-1C61FE40F3F3}" type="datetime1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44165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Два объекта">
    <p:bg>
      <p:bgPr>
        <a:solidFill>
          <a:srgbClr val="00B0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34CB-239E-4355-B891-05A612BCD219}" type="datetime1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373304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Два объекта">
    <p:bg>
      <p:bgPr>
        <a:solidFill>
          <a:srgbClr val="F26F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58B5-A929-41AC-A76E-99C5FDB10AF3}" type="datetime1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034061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Два объекта">
    <p:bg>
      <p:bgPr>
        <a:solidFill>
          <a:srgbClr val="00C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4E2A-D822-4A4F-B6DA-5E97CDAA9F2A}" type="datetime1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712330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2463" y="303497"/>
            <a:ext cx="7110566" cy="82809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2463" y="1311610"/>
            <a:ext cx="7110566" cy="331236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2ABC-F446-4C32-B396-3B4504EBC8E6}" type="datetime1">
              <a:rPr lang="ru-RU" smtClean="0"/>
              <a:pPr/>
              <a:t>24.03.2022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4386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3098A-50EF-40CD-BDCD-3791B8F42B0D}" type="datetime1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32512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2031690"/>
            <a:ext cx="7110566" cy="25202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2463" y="402492"/>
            <a:ext cx="7110566" cy="137717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8B75B-3AFA-49E9-B7A9-2DE2C139D566}" type="datetime1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923678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7287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91680" y="1347613"/>
            <a:ext cx="3513857" cy="3247009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4501-F38F-4042-9EA1-D7379B80EFB2}" type="datetime1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бъект 2"/>
          <p:cNvSpPr>
            <a:spLocks noGrp="1"/>
          </p:cNvSpPr>
          <p:nvPr>
            <p:ph sz="half" idx="13"/>
          </p:nvPr>
        </p:nvSpPr>
        <p:spPr>
          <a:xfrm>
            <a:off x="5306615" y="1354999"/>
            <a:ext cx="3513857" cy="3247009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1803549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03498"/>
            <a:ext cx="7128792" cy="828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1680" y="1311610"/>
            <a:ext cx="7128792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74737" y="4803998"/>
            <a:ext cx="21336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CA5BB6B-C98F-474E-9E24-4E0F1BBFF726}" type="datetime1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92463" y="4803998"/>
            <a:ext cx="28956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70981" y="4803998"/>
            <a:ext cx="432048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31AC4C0-C0A6-4B97-BFEC-E7A1BCAE85B9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email"/>
          <a:srcRect/>
          <a:stretch/>
        </p:blipFill>
        <p:spPr>
          <a:xfrm>
            <a:off x="0" y="19651"/>
            <a:ext cx="1352549" cy="512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241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5" r:id="rId2"/>
    <p:sldLayoutId id="2147483666" r:id="rId3"/>
    <p:sldLayoutId id="2147483667" r:id="rId4"/>
    <p:sldLayoutId id="2147483668" r:id="rId5"/>
    <p:sldLayoutId id="2147483649" r:id="rId6"/>
    <p:sldLayoutId id="2147483650" r:id="rId7"/>
    <p:sldLayoutId id="2147483651" r:id="rId8"/>
    <p:sldLayoutId id="2147483652" r:id="rId9"/>
    <p:sldLayoutId id="2147483661" r:id="rId10"/>
    <p:sldLayoutId id="2147483662" r:id="rId11"/>
    <p:sldLayoutId id="2147483663" r:id="rId12"/>
    <p:sldLayoutId id="2147483664" r:id="rId13"/>
    <p:sldLayoutId id="2147483669" r:id="rId14"/>
    <p:sldLayoutId id="2147483670" r:id="rId15"/>
    <p:sldLayoutId id="2147483654" r:id="rId16"/>
    <p:sldLayoutId id="2147483655" r:id="rId17"/>
    <p:sldLayoutId id="2147483656" r:id="rId18"/>
    <p:sldLayoutId id="2147483657" r:id="rId1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003E8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24936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1152129"/>
          </a:xfrm>
        </p:spPr>
        <p:txBody>
          <a:bodyPr/>
          <a:lstStyle/>
          <a:p>
            <a:r>
              <a:rPr lang="ru-RU" dirty="0" smtClean="0"/>
              <a:t>Секция «Самбо»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5"/>
          </p:nvPr>
        </p:nvSpPr>
        <p:spPr>
          <a:xfrm>
            <a:off x="4932041" y="1923679"/>
            <a:ext cx="3892522" cy="1908212"/>
          </a:xfrm>
        </p:spPr>
        <p:txBody>
          <a:bodyPr/>
          <a:lstStyle/>
          <a:p>
            <a:r>
              <a:rPr lang="ru-RU" b="1" dirty="0" smtClean="0"/>
              <a:t>Секция Самбо</a:t>
            </a:r>
            <a:r>
              <a:rPr lang="ru-RU" dirty="0"/>
              <a:t> помогает </a:t>
            </a:r>
            <a:r>
              <a:rPr lang="ru-RU" b="1" dirty="0"/>
              <a:t>детям</a:t>
            </a:r>
            <a:r>
              <a:rPr lang="ru-RU" dirty="0"/>
              <a:t> в </a:t>
            </a:r>
            <a:r>
              <a:rPr lang="ru-RU" b="1" dirty="0"/>
              <a:t>развитии</a:t>
            </a:r>
            <a:r>
              <a:rPr lang="ru-RU" dirty="0"/>
              <a:t> их физических данных, выносливости, целеустремленности, терпеливости и умении концентрироваться на поставленных задачах. Выполнение приемов </a:t>
            </a:r>
            <a:r>
              <a:rPr lang="ru-RU" b="1" dirty="0"/>
              <a:t>самбо</a:t>
            </a:r>
            <a:r>
              <a:rPr lang="ru-RU" dirty="0"/>
              <a:t> способствует </a:t>
            </a:r>
            <a:r>
              <a:rPr lang="ru-RU" b="1" dirty="0"/>
              <a:t>развитию</a:t>
            </a:r>
            <a:r>
              <a:rPr lang="ru-RU" dirty="0"/>
              <a:t> гибкости и подвижности в суставах.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xmlns="" id="{1A2D5903-2223-4420-A201-26315C258CD5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1511660" y="280638"/>
            <a:ext cx="3219260" cy="3479244"/>
          </a:xfrm>
        </p:spPr>
      </p:sp>
      <p:pic>
        <p:nvPicPr>
          <p:cNvPr id="3074" name="Picture 2" descr="C:\Users\1\Desktop\9db01c9d-a6db-4cb6-97b1-1a3ce88527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75506"/>
            <a:ext cx="3132348" cy="320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78171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972109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28466A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Готов к труду и обороне</a:t>
            </a:r>
            <a:endParaRPr lang="ru-RU" b="1" dirty="0">
              <a:solidFill>
                <a:srgbClr val="28466A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5"/>
          </p:nvPr>
        </p:nvSpPr>
        <p:spPr>
          <a:xfrm>
            <a:off x="4932040" y="1743658"/>
            <a:ext cx="3892522" cy="2808311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Сдача норм ГТО.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Возвращение ГТО в Россию востребовано временем и социальными факторами. Оно позитивно встречено большинством россиян. Здоровье народа бесценно, и его фундамент закладывается в том числе и подобными общегосударственными мероприятиями регулярного характера.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Учащиеся нашего Лицея сдавали нормы ГТО. Они с большим энтузиазмом включились в сдачу норм ГТО, так как каждому интересно проверить свои физические возможности.</a:t>
            </a:r>
          </a:p>
          <a:p>
            <a:pPr algn="just"/>
            <a:endParaRPr lang="ru-RU" dirty="0" smtClean="0">
              <a:solidFill>
                <a:srgbClr val="002060"/>
              </a:solidFill>
            </a:endParaRPr>
          </a:p>
          <a:p>
            <a:pPr algn="just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xmlns="" id="{8349847E-F5A9-4F3D-8E8C-267C580A8E26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pic>
        <p:nvPicPr>
          <p:cNvPr id="4098" name="Picture 2" descr="C:\Users\1\Desktop\948e1f85-6947-4a46-beb9-0d3fc68972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7645" y="1"/>
            <a:ext cx="324035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37251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Результатами </a:t>
            </a:r>
            <a:r>
              <a:rPr lang="ru-RU" sz="1600" b="1" dirty="0">
                <a:solidFill>
                  <a:srgbClr val="002060"/>
                </a:solidFill>
              </a:rPr>
              <a:t>использования </a:t>
            </a:r>
            <a:r>
              <a:rPr lang="ru-RU" sz="1600" b="1" dirty="0" smtClean="0">
                <a:solidFill>
                  <a:srgbClr val="002060"/>
                </a:solidFill>
              </a:rPr>
              <a:t>ИТ на </a:t>
            </a:r>
            <a:r>
              <a:rPr lang="ru-RU" sz="1600" b="1" dirty="0">
                <a:solidFill>
                  <a:srgbClr val="002060"/>
                </a:solidFill>
              </a:rPr>
              <a:t>уроках </a:t>
            </a:r>
            <a:r>
              <a:rPr lang="ru-RU" sz="1600" b="1" dirty="0" smtClean="0">
                <a:solidFill>
                  <a:srgbClr val="002060"/>
                </a:solidFill>
              </a:rPr>
              <a:t>физкультуры и тренировках являются:</a:t>
            </a:r>
            <a:r>
              <a:rPr lang="ru-RU" sz="1300" dirty="0"/>
              <a:t/>
            </a:r>
            <a:br>
              <a:rPr lang="ru-RU" sz="1300" dirty="0"/>
            </a:br>
            <a:r>
              <a:rPr lang="ru-RU" dirty="0"/>
              <a:t>                </a:t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абсолютная </a:t>
            </a:r>
            <a:r>
              <a:rPr lang="ru-RU" dirty="0">
                <a:solidFill>
                  <a:srgbClr val="002060"/>
                </a:solidFill>
              </a:rPr>
              <a:t>доступность при любой физической подготовленности;  </a:t>
            </a:r>
            <a:endParaRPr lang="ru-RU" dirty="0" smtClean="0">
              <a:solidFill>
                <a:srgbClr val="002060"/>
              </a:solidFill>
            </a:endParaRPr>
          </a:p>
          <a:p>
            <a:pPr marL="171450" indent="-171450">
              <a:buFont typeface="Arial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* заинтересованность </a:t>
            </a:r>
            <a:r>
              <a:rPr lang="ru-RU" dirty="0">
                <a:solidFill>
                  <a:srgbClr val="002060"/>
                </a:solidFill>
              </a:rPr>
              <a:t>учащихся в изучении техники приемов;  </a:t>
            </a:r>
            <a:endParaRPr lang="ru-RU" dirty="0" smtClean="0">
              <a:solidFill>
                <a:srgbClr val="002060"/>
              </a:solidFill>
            </a:endParaRPr>
          </a:p>
          <a:p>
            <a:pPr marL="171450" indent="-171450">
              <a:buFont typeface="Arial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 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* применение </a:t>
            </a:r>
            <a:r>
              <a:rPr lang="ru-RU" dirty="0">
                <a:solidFill>
                  <a:srgbClr val="002060"/>
                </a:solidFill>
              </a:rPr>
              <a:t>этих знаний и умений в жизни (на отдыхе, в летних лагерях);   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xmlns="" id="{4DAFEBCD-82C3-4CC4-9DEE-47424C70F8B8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pic>
        <p:nvPicPr>
          <p:cNvPr id="5122" name="Picture 2" descr="C:\Users\Fiz-ra\Desktop\WhatsApp Image 2022-03-23 at 16.17.06 (1)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67644" y="0"/>
            <a:ext cx="3204356" cy="2571750"/>
          </a:xfrm>
          <a:prstGeom prst="rect">
            <a:avLst/>
          </a:prstGeom>
          <a:noFill/>
        </p:spPr>
      </p:pic>
      <p:pic>
        <p:nvPicPr>
          <p:cNvPr id="5123" name="Picture 3" descr="C:\Users\Fiz-ra\Desktop\WhatsApp Image 2022-03-23 at 16.17.06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31640" y="2571750"/>
            <a:ext cx="3276364" cy="2571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23308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48D1FE5F-B4B9-4EBC-B92D-D8A9FC470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/>
          <a:lstStyle/>
          <a:p>
            <a:pPr algn="ctr"/>
            <a:r>
              <a:rPr lang="ru-RU" sz="3600" dirty="0" smtClean="0"/>
              <a:t>Физкультура, спорт – ЗДОРОВЬЕ!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Объект 3">
            <a:extLst>
              <a:ext uri="{FF2B5EF4-FFF2-40B4-BE49-F238E27FC236}">
                <a16:creationId xmlns:a16="http://schemas.microsoft.com/office/drawing/2014/main" xmlns="" id="{011A62BC-0746-4FFD-822C-99A8E76147E2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ЗДОРОВЫЕ ДЕТИ – ГОРДОСТЬ РОССИИ!!!</a:t>
            </a:r>
            <a:endParaRPr lang="ru-RU" sz="3200" b="1" dirty="0"/>
          </a:p>
        </p:txBody>
      </p:sp>
      <p:pic>
        <p:nvPicPr>
          <p:cNvPr id="5" name="Рисунок 6"/>
          <p:cNvPicPr>
            <a:picLocks noGrp="1" noChangeAspect="1"/>
          </p:cNvPicPr>
          <p:nvPr>
            <p:ph type="pic" idx="14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1680" y="555526"/>
            <a:ext cx="2497798" cy="3399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03648" y="2607754"/>
            <a:ext cx="3276364" cy="194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22306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err="1" smtClean="0"/>
              <a:t>Здоровьесберегающие</a:t>
            </a:r>
            <a:r>
              <a:rPr lang="ru-RU" sz="2000" dirty="0" smtClean="0"/>
              <a:t> </a:t>
            </a:r>
            <a:r>
              <a:rPr lang="ru-RU" sz="2000" dirty="0"/>
              <a:t>технологии на уроках </a:t>
            </a:r>
            <a:r>
              <a:rPr lang="ru-RU" sz="2000" dirty="0" smtClean="0"/>
              <a:t>физической культуры </a:t>
            </a:r>
            <a:r>
              <a:rPr lang="ru-RU" sz="2000" dirty="0"/>
              <a:t>и в деятельности ШСК «Золотой Грифон</a:t>
            </a:r>
            <a:r>
              <a:rPr lang="ru-RU" sz="2000" dirty="0" smtClean="0"/>
              <a:t>» с применением ИТ</a:t>
            </a:r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5"/>
          </p:nvPr>
        </p:nvSpPr>
        <p:spPr>
          <a:xfrm>
            <a:off x="4932041" y="2715766"/>
            <a:ext cx="3892522" cy="1980219"/>
          </a:xfrm>
        </p:spPr>
        <p:txBody>
          <a:bodyPr>
            <a:normAutofit/>
          </a:bodyPr>
          <a:lstStyle/>
          <a:p>
            <a:r>
              <a:rPr lang="ru-RU" sz="1600" i="1" dirty="0" smtClean="0"/>
              <a:t>Шишкина Анастасия Владимировна, 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i="1" dirty="0" smtClean="0"/>
              <a:t>учитель физической культуры </a:t>
            </a:r>
          </a:p>
          <a:p>
            <a:r>
              <a:rPr lang="ru-RU" sz="1600" i="1" dirty="0" smtClean="0"/>
              <a:t>ГБОУ лицей № 329 Невского района Санкт-Петербурга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755392F-B4A1-464F-9E68-495EC6C8625F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2" cstate="email"/>
          <a:srcRect/>
          <a:stretch>
            <a:fillRect/>
          </a:stretch>
        </p:blipFill>
        <p:spPr/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1660" y="879562"/>
            <a:ext cx="2880320" cy="2991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9975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28466A"/>
                </a:solidFill>
              </a:rPr>
              <a:t>ЗДОРОВЬЕ</a:t>
            </a: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xmlns="" id="{79A4AE57-A108-41B3-A236-E1B8BAD5E19F}"/>
              </a:ext>
            </a:extLst>
          </p:cNvPr>
          <p:cNvSpPr txBox="1">
            <a:spLocks/>
          </p:cNvSpPr>
          <p:nvPr/>
        </p:nvSpPr>
        <p:spPr>
          <a:xfrm>
            <a:off x="1692463" y="1354999"/>
            <a:ext cx="6983993" cy="3247009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100" i="1" dirty="0" smtClean="0"/>
              <a:t>«</a:t>
            </a:r>
            <a:r>
              <a:rPr lang="ru-RU" sz="2100" b="1" i="1" dirty="0" smtClean="0"/>
              <a:t>Забота </a:t>
            </a:r>
            <a:r>
              <a:rPr lang="ru-RU" sz="2100" b="1" i="1" dirty="0"/>
              <a:t>о здоровье </a:t>
            </a:r>
            <a:r>
              <a:rPr lang="ru-RU" sz="2100" i="1" dirty="0"/>
              <a:t>– это важнейший труд </a:t>
            </a:r>
            <a:r>
              <a:rPr lang="ru-RU" sz="2100" i="1" dirty="0" smtClean="0"/>
              <a:t>педагогов.</a:t>
            </a:r>
            <a:r>
              <a:rPr lang="ru-RU" sz="2100" i="1" dirty="0"/>
              <a:t> </a:t>
            </a:r>
            <a:endParaRPr lang="ru-RU" sz="2100" dirty="0"/>
          </a:p>
          <a:p>
            <a:r>
              <a:rPr lang="ru-RU" sz="2100" i="1" dirty="0"/>
              <a:t>От жизнерадостности, бодрости детей зависит их духовная жизнь, </a:t>
            </a:r>
            <a:endParaRPr lang="ru-RU" sz="2100" i="1" dirty="0" smtClean="0"/>
          </a:p>
          <a:p>
            <a:r>
              <a:rPr lang="ru-RU" sz="2100" i="1" dirty="0" smtClean="0"/>
              <a:t>мировоззрение</a:t>
            </a:r>
            <a:r>
              <a:rPr lang="ru-RU" sz="2100" i="1" dirty="0"/>
              <a:t>, умственное развитие, прочность </a:t>
            </a:r>
            <a:r>
              <a:rPr lang="ru-RU" sz="2100" i="1" dirty="0" smtClean="0"/>
              <a:t>знаний,</a:t>
            </a:r>
            <a:endParaRPr lang="ru-RU" sz="2100" dirty="0"/>
          </a:p>
          <a:p>
            <a:r>
              <a:rPr lang="ru-RU" sz="2100" i="1" dirty="0" smtClean="0"/>
              <a:t>вера </a:t>
            </a:r>
            <a:r>
              <a:rPr lang="ru-RU" sz="2100" i="1" dirty="0"/>
              <a:t>в свои силы»</a:t>
            </a:r>
            <a:endParaRPr lang="ru-RU" sz="2100" dirty="0"/>
          </a:p>
          <a:p>
            <a:r>
              <a:rPr lang="ru-RU" sz="2100" dirty="0" smtClean="0"/>
              <a:t>В.А. Сухомлинский.</a:t>
            </a:r>
          </a:p>
          <a:p>
            <a:endParaRPr lang="ru-RU" sz="2100" dirty="0"/>
          </a:p>
          <a:p>
            <a:pPr algn="ctr"/>
            <a:r>
              <a:rPr lang="ru-RU" sz="2100" b="1" i="1" dirty="0" smtClean="0"/>
              <a:t>Здоровье сберегающие </a:t>
            </a:r>
            <a:r>
              <a:rPr lang="ru-RU" sz="2100" b="1" i="1" dirty="0"/>
              <a:t>образовательные технологии </a:t>
            </a:r>
            <a:endParaRPr lang="ru-RU" sz="2100" b="1" i="1" dirty="0" smtClean="0"/>
          </a:p>
          <a:p>
            <a:r>
              <a:rPr lang="ru-RU" sz="2100" dirty="0" smtClean="0"/>
              <a:t>-</a:t>
            </a:r>
            <a:r>
              <a:rPr lang="ru-RU" sz="2100" dirty="0"/>
              <a:t>это совокупность приёмов, форм и методов организации обучения школьников </a:t>
            </a:r>
            <a:r>
              <a:rPr lang="ru-RU" sz="2100" dirty="0" smtClean="0"/>
              <a:t>без </a:t>
            </a:r>
            <a:r>
              <a:rPr lang="ru-RU" sz="2100" dirty="0"/>
              <a:t>ущерба для их здоровья.</a:t>
            </a:r>
          </a:p>
          <a:p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3400362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7645" y="303498"/>
            <a:ext cx="3852428" cy="27723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>
                <a:solidFill>
                  <a:srgbClr val="28466A"/>
                </a:solidFill>
                <a:latin typeface="+mn-lt"/>
              </a:rPr>
              <a:t>Здоровье сберегающие технологии на уроках ФК и в деятельности ШСК «Золотой Грифон» с использованием ИТ.</a:t>
            </a:r>
            <a:br>
              <a:rPr lang="ru-RU" sz="1800" dirty="0" smtClean="0">
                <a:solidFill>
                  <a:srgbClr val="28466A"/>
                </a:solidFill>
                <a:latin typeface="+mn-lt"/>
              </a:rPr>
            </a:br>
            <a:r>
              <a:rPr lang="ru-RU" sz="1800" b="1" dirty="0" smtClean="0">
                <a:solidFill>
                  <a:srgbClr val="28466A"/>
                </a:solidFill>
                <a:latin typeface="+mn-lt"/>
              </a:rPr>
              <a:t>Цель</a:t>
            </a:r>
            <a:r>
              <a:rPr lang="ru-RU" sz="1800" dirty="0" smtClean="0">
                <a:solidFill>
                  <a:srgbClr val="28466A"/>
                </a:solidFill>
                <a:latin typeface="+mn-lt"/>
              </a:rPr>
              <a:t/>
            </a:r>
            <a:br>
              <a:rPr lang="ru-RU" sz="1800" dirty="0" smtClean="0">
                <a:solidFill>
                  <a:srgbClr val="28466A"/>
                </a:solidFill>
                <a:latin typeface="+mn-lt"/>
              </a:rPr>
            </a:br>
            <a:r>
              <a:rPr lang="ru-RU" sz="1800" dirty="0" smtClean="0">
                <a:solidFill>
                  <a:srgbClr val="28466A"/>
                </a:solidFill>
                <a:latin typeface="+mn-lt"/>
              </a:rPr>
              <a:t>Создание условий для формирования у учащихся здорового образа жизни, сохранения и укрепления здоровья детей в ходе образовательного процесса.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xmlns="" id="{77636F8D-35E3-422C-AA88-A004173C9C59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D3825128-5E9F-44E7-8C7B-F108F536EBDC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pic>
        <p:nvPicPr>
          <p:cNvPr id="5123" name="Picture 3" descr="C:\Users\1\Downloads\img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948618">
            <a:off x="7834012" y="-958603"/>
            <a:ext cx="2715199" cy="288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1\Desktop\screen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869240">
            <a:off x="5712115" y="950586"/>
            <a:ext cx="2979352" cy="296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type="pic" idx="19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 rot="18805759">
            <a:off x="3284806" y="3219465"/>
            <a:ext cx="3370014" cy="2949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Grp="1" noChangeAspect="1" noChangeArrowheads="1"/>
          </p:cNvPicPr>
          <p:nvPr>
            <p:ph type="pic" idx="18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 rot="18837034">
            <a:off x="6645585" y="2994769"/>
            <a:ext cx="5166554" cy="2592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78032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Элементы </a:t>
            </a:r>
            <a:r>
              <a:rPr lang="ru-RU" dirty="0" err="1" smtClean="0"/>
              <a:t>здоровьесберегающих</a:t>
            </a:r>
            <a:r>
              <a:rPr lang="ru-RU" dirty="0" smtClean="0"/>
              <a:t> технологий</a:t>
            </a:r>
            <a:endParaRPr lang="ru-RU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4015338256"/>
              </p:ext>
            </p:extLst>
          </p:nvPr>
        </p:nvGraphicFramePr>
        <p:xfrm>
          <a:off x="1727684" y="1347614"/>
          <a:ext cx="7236021" cy="3332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2" name="Объект 3">
            <a:extLst>
              <a:ext uri="{FF2B5EF4-FFF2-40B4-BE49-F238E27FC236}">
                <a16:creationId xmlns:a16="http://schemas.microsoft.com/office/drawing/2014/main" xmlns="" id="{030C0E24-37B7-4908-AC8B-173F6E34423B}"/>
              </a:ext>
            </a:extLst>
          </p:cNvPr>
          <p:cNvSpPr txBox="1">
            <a:spLocks/>
          </p:cNvSpPr>
          <p:nvPr/>
        </p:nvSpPr>
        <p:spPr>
          <a:xfrm>
            <a:off x="6192179" y="1354999"/>
            <a:ext cx="2610849" cy="37885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/>
          </a:p>
          <a:p>
            <a:r>
              <a:rPr lang="ru-RU" sz="900" dirty="0"/>
              <a:t>Текст</a:t>
            </a:r>
          </a:p>
        </p:txBody>
      </p:sp>
      <p:pic>
        <p:nvPicPr>
          <p:cNvPr id="3074" name="Picture 2" descr="C:\Users\Fiz-ra\Desktop\41146ea933165e2fe6831f55fd4b9c022d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67644" y="1131590"/>
            <a:ext cx="5328592" cy="40119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64155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Fiz-ra\Desktop\шск картинк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55676" y="231490"/>
            <a:ext cx="7164796" cy="468052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Школьный спортивный клуб «Золотой Грифон»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88024" y="1275606"/>
            <a:ext cx="4212468" cy="3543858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cs typeface="Times New Roman" panose="02020603050405020304" pitchFamily="18" charset="0"/>
              </a:rPr>
              <a:t>Секция </a:t>
            </a:r>
            <a:r>
              <a:rPr lang="ru-RU" sz="1600" b="1" dirty="0">
                <a:cs typeface="Times New Roman" panose="02020603050405020304" pitchFamily="18" charset="0"/>
              </a:rPr>
              <a:t>волейбола для 7-11 классов.</a:t>
            </a:r>
            <a:r>
              <a:rPr lang="ru-RU" sz="1600" dirty="0">
                <a:cs typeface="Times New Roman" panose="02020603050405020304" pitchFamily="18" charset="0"/>
              </a:rPr>
              <a:t/>
            </a:r>
            <a:br>
              <a:rPr lang="ru-RU" sz="1600" dirty="0">
                <a:cs typeface="Times New Roman" panose="02020603050405020304" pitchFamily="18" charset="0"/>
              </a:rPr>
            </a:br>
            <a:r>
              <a:rPr lang="ru-RU" sz="1600" dirty="0">
                <a:cs typeface="Times New Roman" panose="02020603050405020304" pitchFamily="18" charset="0"/>
              </a:rPr>
              <a:t>Данная секция считается одной из самых популярных, так как является одним из основных видов спартакиады среди школьных спортивных клубов. </a:t>
            </a:r>
            <a:r>
              <a:rPr lang="ru-RU" sz="1600" i="1" dirty="0">
                <a:cs typeface="Times New Roman" panose="02020603050405020304" pitchFamily="18" charset="0"/>
              </a:rPr>
              <a:t>Волейбол</a:t>
            </a:r>
            <a:r>
              <a:rPr lang="ru-RU" sz="1600" dirty="0">
                <a:cs typeface="Times New Roman" panose="02020603050405020304" pitchFamily="18" charset="0"/>
              </a:rPr>
              <a:t> – игровой вид спорта </a:t>
            </a:r>
            <a:r>
              <a:rPr lang="ru-RU" sz="1600" i="1" dirty="0">
                <a:cs typeface="Times New Roman" panose="02020603050405020304" pitchFamily="18" charset="0"/>
              </a:rPr>
              <a:t>способствующих развитию двигательных координационных способностей, воспитывающий чувство ответственности, развивающий волевые качества обучающихся</a:t>
            </a:r>
            <a:r>
              <a:rPr lang="ru-RU" sz="1600" dirty="0">
                <a:cs typeface="Times New Roman" panose="02020603050405020304" pitchFamily="18" charset="0"/>
              </a:rPr>
              <a:t>. </a:t>
            </a:r>
          </a:p>
          <a:p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1660" y="1419622"/>
            <a:ext cx="3272834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15217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859782"/>
            <a:ext cx="5486400" cy="425054"/>
          </a:xfrm>
        </p:spPr>
        <p:txBody>
          <a:bodyPr/>
          <a:lstStyle/>
          <a:p>
            <a:r>
              <a:rPr lang="ru-RU" b="1" dirty="0" smtClean="0">
                <a:solidFill>
                  <a:srgbClr val="28466A"/>
                </a:solidFill>
              </a:rPr>
              <a:t>Веселые старты</a:t>
            </a:r>
            <a:endParaRPr lang="ru-RU" b="1" dirty="0">
              <a:solidFill>
                <a:srgbClr val="28466A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19672" y="3327834"/>
            <a:ext cx="7236021" cy="1404156"/>
          </a:xfrm>
        </p:spPr>
        <p:txBody>
          <a:bodyPr>
            <a:noAutofit/>
          </a:bodyPr>
          <a:lstStyle/>
          <a:p>
            <a:r>
              <a:rPr lang="ru-RU" sz="1600" b="1" dirty="0">
                <a:cs typeface="Times New Roman" panose="02020603050405020304" pitchFamily="18" charset="0"/>
              </a:rPr>
              <a:t>Секция «Веселые старты» для 1-4 классов</a:t>
            </a:r>
            <a:r>
              <a:rPr lang="ru-RU" sz="1600" dirty="0">
                <a:cs typeface="Times New Roman" panose="02020603050405020304" pitchFamily="18" charset="0"/>
              </a:rPr>
              <a:t/>
            </a:r>
            <a:br>
              <a:rPr lang="ru-RU" sz="1600" dirty="0">
                <a:cs typeface="Times New Roman" panose="02020603050405020304" pitchFamily="18" charset="0"/>
              </a:rPr>
            </a:br>
            <a:r>
              <a:rPr lang="ru-RU" sz="1600" i="1" dirty="0">
                <a:cs typeface="Times New Roman" panose="02020603050405020304" pitchFamily="18" charset="0"/>
              </a:rPr>
              <a:t>Веселые старты - развивают такие физические качества как: ловкость, быстрота, реакция, скоростная выносливость, умение концертировать и переключать внимание. </a:t>
            </a:r>
            <a:r>
              <a:rPr lang="ru-RU" sz="1600" dirty="0">
                <a:cs typeface="Times New Roman" panose="02020603050405020304" pitchFamily="18" charset="0"/>
              </a:rPr>
              <a:t>Программа реализуется в одной группе, занятия проходят два раза в неделю.</a:t>
            </a:r>
          </a:p>
          <a:p>
            <a:endParaRPr lang="ru-RU" sz="1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83518"/>
            <a:ext cx="3384376" cy="2160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C:\Users\Fiz-ra\Downloads\WhatsApp Image 2022-03-22 at 22.21.37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28084" y="447514"/>
            <a:ext cx="2628292" cy="28095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85778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9652" y="0"/>
            <a:ext cx="3024337" cy="79208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Теннис, баскетбол и шахматы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5"/>
          </p:nvPr>
        </p:nvSpPr>
        <p:spPr>
          <a:xfrm>
            <a:off x="1331640" y="879562"/>
            <a:ext cx="3348372" cy="3744416"/>
          </a:xfrm>
        </p:spPr>
        <p:txBody>
          <a:bodyPr>
            <a:noAutofit/>
          </a:bodyPr>
          <a:lstStyle/>
          <a:p>
            <a:r>
              <a:rPr lang="ru-RU" sz="1100" b="1" dirty="0">
                <a:cs typeface="Times New Roman" panose="02020603050405020304" pitchFamily="18" charset="0"/>
              </a:rPr>
              <a:t>Секция настольного тенниса для 2-11 классов</a:t>
            </a:r>
            <a:r>
              <a:rPr lang="ru-RU" sz="1100" dirty="0">
                <a:cs typeface="Times New Roman" panose="02020603050405020304" pitchFamily="18" charset="0"/>
              </a:rPr>
              <a:t/>
            </a:r>
            <a:br>
              <a:rPr lang="ru-RU" sz="1100" dirty="0">
                <a:cs typeface="Times New Roman" panose="02020603050405020304" pitchFamily="18" charset="0"/>
              </a:rPr>
            </a:br>
            <a:r>
              <a:rPr lang="ru-RU" sz="1100" i="1" dirty="0">
                <a:cs typeface="Times New Roman" panose="02020603050405020304" pitchFamily="18" charset="0"/>
              </a:rPr>
              <a:t>Настольный теннис развивает такие физические качества как: ловкость, быстрота, реакция, скоростная выносливость, умение концертировать и переключать </a:t>
            </a:r>
            <a:r>
              <a:rPr lang="ru-RU" sz="1100" i="1" dirty="0" smtClean="0">
                <a:cs typeface="Times New Roman" panose="02020603050405020304" pitchFamily="18" charset="0"/>
              </a:rPr>
              <a:t>внимание.</a:t>
            </a:r>
            <a:endParaRPr lang="ru-RU" sz="1100" b="1" dirty="0" smtClean="0"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cs typeface="Times New Roman" panose="02020603050405020304" pitchFamily="18" charset="0"/>
              </a:rPr>
              <a:t>Секция </a:t>
            </a:r>
            <a:r>
              <a:rPr lang="ru-RU" sz="1100" b="1" dirty="0">
                <a:cs typeface="Times New Roman" panose="02020603050405020304" pitchFamily="18" charset="0"/>
              </a:rPr>
              <a:t>баскетбола для 5-11 классов</a:t>
            </a:r>
            <a:r>
              <a:rPr lang="ru-RU" sz="1100" dirty="0">
                <a:cs typeface="Times New Roman" panose="02020603050405020304" pitchFamily="18" charset="0"/>
              </a:rPr>
              <a:t/>
            </a:r>
            <a:br>
              <a:rPr lang="ru-RU" sz="1100" dirty="0">
                <a:cs typeface="Times New Roman" panose="02020603050405020304" pitchFamily="18" charset="0"/>
              </a:rPr>
            </a:br>
            <a:r>
              <a:rPr lang="ru-RU" sz="1100" i="1" dirty="0">
                <a:cs typeface="Times New Roman" panose="02020603050405020304" pitchFamily="18" charset="0"/>
              </a:rPr>
              <a:t>Систематические занятия баскетболом помогают развитию физических качеств (быстрота, ловкость и скоростно-силовая выносливость), а также способствуют воспитанию нравственных и морально-волевых качеств</a:t>
            </a:r>
            <a:r>
              <a:rPr lang="ru-RU" sz="1100" i="1" dirty="0" smtClean="0">
                <a:cs typeface="Times New Roman" panose="02020603050405020304" pitchFamily="18" charset="0"/>
              </a:rPr>
              <a:t>.</a:t>
            </a:r>
          </a:p>
          <a:p>
            <a:r>
              <a:rPr lang="ru-RU" sz="1100" b="1" dirty="0">
                <a:cs typeface="Times New Roman" panose="02020603050405020304" pitchFamily="18" charset="0"/>
              </a:rPr>
              <a:t>Секция по шахматам для 1-7 классов</a:t>
            </a:r>
            <a:r>
              <a:rPr lang="ru-RU" sz="1100" dirty="0">
                <a:cs typeface="Times New Roman" panose="02020603050405020304" pitchFamily="18" charset="0"/>
              </a:rPr>
              <a:t/>
            </a:r>
            <a:br>
              <a:rPr lang="ru-RU" sz="1100" dirty="0">
                <a:cs typeface="Times New Roman" panose="02020603050405020304" pitchFamily="18" charset="0"/>
              </a:rPr>
            </a:br>
            <a:r>
              <a:rPr lang="ru-RU" sz="1100" dirty="0">
                <a:cs typeface="Times New Roman" panose="02020603050405020304" pitchFamily="18" charset="0"/>
              </a:rPr>
              <a:t>Данный вид </a:t>
            </a:r>
            <a:r>
              <a:rPr lang="ru-RU" sz="1100" i="1" dirty="0">
                <a:cs typeface="Times New Roman" panose="02020603050405020304" pitchFamily="18" charset="0"/>
              </a:rPr>
              <a:t>способствует развитию таких качеств, как: способность к концентрации внимания, расчет, целеустремленность, волю, терпение, смелость, умение быстро и правильно принимать решения в меняющейся обстановке.</a:t>
            </a:r>
            <a:endParaRPr lang="ru-RU" sz="11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xmlns="" id="{68C2341C-84E5-420B-9E71-C4B6AFF79CAE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pic>
        <p:nvPicPr>
          <p:cNvPr id="8" name="Рисунок 6"/>
          <p:cNvPicPr>
            <a:picLocks noGrp="1" noChangeAspect="1"/>
          </p:cNvPicPr>
          <p:nvPr>
            <p:ph type="pic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8063" y="0"/>
            <a:ext cx="2252189" cy="260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0"/>
            <a:ext cx="2339752" cy="260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5"/>
          <p:cNvPicPr>
            <a:picLocks noGrp="1" noChangeAspect="1"/>
          </p:cNvPicPr>
          <p:nvPr>
            <p:ph type="pic" idx="16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18989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МОФ20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ontrol xmlns="http://schemas.microsoft.com/VisualStudio/2011/storyboarding/control">
  <Id Name="c3dd6c66-2e05-4d33-9e0f-664cba477aa4" Revision="1" Stencil="System.MyShapes" StencilVersion="1.0"/>
</Control>
</file>

<file path=customXml/item2.xml><?xml version="1.0" encoding="utf-8"?>
<Control xmlns="http://schemas.microsoft.com/VisualStudio/2011/storyboarding/control">
  <Id Name="c3dd6c66-2e05-4d33-9e0f-664cba477aa4" Revision="1" Stencil="System.MyShapes" StencilVersion="1.0"/>
</Control>
</file>

<file path=customXml/itemProps1.xml><?xml version="1.0" encoding="utf-8"?>
<ds:datastoreItem xmlns:ds="http://schemas.openxmlformats.org/officeDocument/2006/customXml" ds:itemID="{5F449AF6-F624-45D8-A2A5-00D02B541F72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5AF39C9F-930B-4A50-9738-9CC92B4C5057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13289</TotalTime>
  <Words>182</Words>
  <Application>Microsoft Office PowerPoint</Application>
  <PresentationFormat>Экран (16:9)</PresentationFormat>
  <Paragraphs>45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Здоровьесберегающие технологии на уроках физической культуры и в деятельности ШСК «Золотой Грифон» с применением ИТ</vt:lpstr>
      <vt:lpstr>ЗДОРОВЬЕ </vt:lpstr>
      <vt:lpstr> Здоровье сберегающие технологии на уроках ФК и в деятельности ШСК «Золотой Грифон» с использованием ИТ. Цель Создание условий для формирования у учащихся здорового образа жизни, сохранения и укрепления здоровья детей в ходе образовательного процесса. </vt:lpstr>
      <vt:lpstr>Элементы здоровьесберегающих технологий</vt:lpstr>
      <vt:lpstr>Слайд 6</vt:lpstr>
      <vt:lpstr>Школьный спортивный клуб «Золотой Грифон»</vt:lpstr>
      <vt:lpstr>Веселые старты</vt:lpstr>
      <vt:lpstr>Теннис, баскетбол и шахматы</vt:lpstr>
      <vt:lpstr>Секция «Самбо»</vt:lpstr>
      <vt:lpstr>Готов к труду и обороне</vt:lpstr>
      <vt:lpstr>Результатами использования ИТ на уроках физкультуры и тренировках являются:                  </vt:lpstr>
      <vt:lpstr>Физкультура, спорт – ЗДОРОВЬЕ!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Николаева Елена Борисовна</dc:creator>
  <cp:lastModifiedBy>Admin</cp:lastModifiedBy>
  <cp:revision>377</cp:revision>
  <cp:lastPrinted>2017-03-30T08:39:18Z</cp:lastPrinted>
  <dcterms:created xsi:type="dcterms:W3CDTF">2017-03-23T13:26:11Z</dcterms:created>
  <dcterms:modified xsi:type="dcterms:W3CDTF">2022-03-23T21:14:54Z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